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themeOverride+xml" PartName="/ppt/theme/themeOverride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9144000"/>
  <p:notesSz cx="6881800" cy="9296400"/>
  <p:embeddedFontLst>
    <p:embeddedFont>
      <p:font typeface="Arial Black"/>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928" orient="horz"/>
        <p:guide pos="2168"/>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ArialBlack-regular.fnt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82913" cy="465138"/>
          </a:xfrm>
          <a:prstGeom prst="rect">
            <a:avLst/>
          </a:prstGeom>
          <a:noFill/>
          <a:ln>
            <a:noFill/>
          </a:ln>
        </p:spPr>
        <p:txBody>
          <a:bodyPr anchorCtr="0" anchor="t" bIns="46575" lIns="93175" spcFirstLastPara="1" rIns="93175" wrap="square" tIns="46575">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98900" y="0"/>
            <a:ext cx="2982913" cy="465138"/>
          </a:xfrm>
          <a:prstGeom prst="rect">
            <a:avLst/>
          </a:prstGeom>
          <a:noFill/>
          <a:ln>
            <a:noFill/>
          </a:ln>
        </p:spPr>
        <p:txBody>
          <a:bodyPr anchorCtr="0" anchor="t" bIns="46575" lIns="93175" spcFirstLastPara="1" rIns="93175" wrap="square" tIns="46575">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7575" y="4416425"/>
            <a:ext cx="5046663" cy="4183063"/>
          </a:xfrm>
          <a:prstGeom prst="rect">
            <a:avLst/>
          </a:prstGeom>
          <a:noFill/>
          <a:ln>
            <a:noFill/>
          </a:ln>
        </p:spPr>
        <p:txBody>
          <a:bodyPr anchorCtr="0" anchor="t" bIns="46575" lIns="93175" spcFirstLastPara="1" rIns="93175" wrap="square" tIns="46575">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31263"/>
            <a:ext cx="2982913" cy="465137"/>
          </a:xfrm>
          <a:prstGeom prst="rect">
            <a:avLst/>
          </a:prstGeom>
          <a:noFill/>
          <a:ln>
            <a:noFill/>
          </a:ln>
        </p:spPr>
        <p:txBody>
          <a:bodyPr anchorCtr="0" anchor="b" bIns="46575" lIns="93175" spcFirstLastPara="1" rIns="93175" wrap="square" tIns="46575">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98900" y="8831263"/>
            <a:ext cx="2982913" cy="465137"/>
          </a:xfrm>
          <a:prstGeom prst="rect">
            <a:avLst/>
          </a:prstGeom>
          <a:noFill/>
          <a:ln>
            <a:noFill/>
          </a:ln>
        </p:spPr>
        <p:txBody>
          <a:bodyPr anchorCtr="0" anchor="b"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notes"/>
          <p:cNvSpPr txBox="1"/>
          <p:nvPr>
            <p:ph idx="1" type="body"/>
          </p:nvPr>
        </p:nvSpPr>
        <p:spPr>
          <a:xfrm>
            <a:off x="917575" y="4416425"/>
            <a:ext cx="5046663" cy="4183063"/>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t/>
            </a:r>
            <a:endParaRPr/>
          </a:p>
        </p:txBody>
      </p:sp>
      <p:sp>
        <p:nvSpPr>
          <p:cNvPr id="103" name="Google Shape;103;p1:notes"/>
          <p:cNvSpPr/>
          <p:nvPr>
            <p:ph idx="2"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0:notes"/>
          <p:cNvSpPr/>
          <p:nvPr>
            <p:ph idx="2"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8" name="Google Shape;188;p10:notes"/>
          <p:cNvSpPr txBox="1"/>
          <p:nvPr>
            <p:ph idx="1" type="body"/>
          </p:nvPr>
        </p:nvSpPr>
        <p:spPr>
          <a:xfrm>
            <a:off x="917575" y="4416425"/>
            <a:ext cx="5046663" cy="4183063"/>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Here is an example of what would classically be called an infographic. It includes different sections that explore subcategories of the topic. </a:t>
            </a:r>
            <a:r>
              <a:rPr b="1" lang="en-US"/>
              <a:t>(Click)</a:t>
            </a:r>
            <a:r>
              <a:rPr lang="en-US"/>
              <a:t> One of the sections even has a little data viz in it—a modified pie chart. </a:t>
            </a:r>
            <a:r>
              <a:rPr b="1" lang="en-US"/>
              <a:t>(Click) </a:t>
            </a:r>
            <a:r>
              <a:rPr lang="en-US"/>
              <a:t>But then we see another section that doesn’t have any data visualized. It’s just text that lists out facts. The style of the design is typical for infographics (nowadays). It offers a lot of little icons and pictures to draw your eye, not because they have anything to do with data, but because they are visually appealing.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Also note that this whole thing is meant to be read in order, starting with “Why Vacation Time is Good…” and then “…For a Smarter Brain”, followed by “...For the Mind/Body Connection.”</a:t>
            </a:r>
            <a:endParaRPr/>
          </a:p>
        </p:txBody>
      </p:sp>
      <p:sp>
        <p:nvSpPr>
          <p:cNvPr id="189" name="Google Shape;189;p10:notes"/>
          <p:cNvSpPr txBox="1"/>
          <p:nvPr>
            <p:ph idx="12" type="sldNum"/>
          </p:nvPr>
        </p:nvSpPr>
        <p:spPr>
          <a:xfrm>
            <a:off x="3898900" y="8831263"/>
            <a:ext cx="2982913" cy="465137"/>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1:notes"/>
          <p:cNvSpPr/>
          <p:nvPr>
            <p:ph idx="2"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0" name="Google Shape;200;p11:notes"/>
          <p:cNvSpPr txBox="1"/>
          <p:nvPr>
            <p:ph idx="1" type="body"/>
          </p:nvPr>
        </p:nvSpPr>
        <p:spPr>
          <a:xfrm>
            <a:off x="917575" y="4416425"/>
            <a:ext cx="5046663" cy="4183063"/>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Here’s a data viz. Its main purpose is to show how these numbers relate to each other in size. There is much less text here. Your eye is simply drawn to the lengths of the bars. In this example, we can see the percent of a country’s population between the ages of 10 and 24. The vertical line shows the world average is 25 percent, so you can tell which countries are above or below the average. The variation in the color of the bars helps you quickly see that the top section is regions and the bottom section is countries below the world average. </a:t>
            </a:r>
            <a:endParaRPr/>
          </a:p>
          <a:p>
            <a:pPr indent="0" lvl="0" marL="0" rtl="0" algn="l">
              <a:spcBef>
                <a:spcPts val="360"/>
              </a:spcBef>
              <a:spcAft>
                <a:spcPts val="0"/>
              </a:spcAft>
              <a:buNone/>
            </a:pPr>
            <a:r>
              <a:t/>
            </a:r>
            <a:endParaRPr/>
          </a:p>
        </p:txBody>
      </p:sp>
      <p:sp>
        <p:nvSpPr>
          <p:cNvPr id="201" name="Google Shape;201;p11:notes"/>
          <p:cNvSpPr txBox="1"/>
          <p:nvPr>
            <p:ph idx="12" type="sldNum"/>
          </p:nvPr>
        </p:nvSpPr>
        <p:spPr>
          <a:xfrm>
            <a:off x="3898900" y="8831263"/>
            <a:ext cx="2982913" cy="465137"/>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2:notes"/>
          <p:cNvSpPr/>
          <p:nvPr>
            <p:ph idx="2"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7" name="Google Shape;207;p12:notes"/>
          <p:cNvSpPr txBox="1"/>
          <p:nvPr>
            <p:ph idx="1" type="body"/>
          </p:nvPr>
        </p:nvSpPr>
        <p:spPr>
          <a:xfrm>
            <a:off x="917575" y="4416425"/>
            <a:ext cx="5046663" cy="4183063"/>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Here’s another data viz. This example shows how municipal waste increases when cities have higher incomes. The bubbles are sized proportionally according to the volume of waste and color coded to show relative income level. Now here, we do have more text, so we’re not excluding text as a possible component of a data viz. But the main focus here is the map, which makes the data visual through the location of the numbers on the map, the size of the shape they are on, and the color. </a:t>
            </a:r>
            <a:endParaRPr/>
          </a:p>
        </p:txBody>
      </p:sp>
      <p:sp>
        <p:nvSpPr>
          <p:cNvPr id="208" name="Google Shape;208;p12:notes"/>
          <p:cNvSpPr txBox="1"/>
          <p:nvPr>
            <p:ph idx="12" type="sldNum"/>
          </p:nvPr>
        </p:nvSpPr>
        <p:spPr>
          <a:xfrm>
            <a:off x="3898900" y="8831263"/>
            <a:ext cx="2982913" cy="465137"/>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3:notes"/>
          <p:cNvSpPr/>
          <p:nvPr>
            <p:ph idx="2"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5" name="Google Shape;215;p13:notes"/>
          <p:cNvSpPr txBox="1"/>
          <p:nvPr>
            <p:ph idx="1" type="body"/>
          </p:nvPr>
        </p:nvSpPr>
        <p:spPr>
          <a:xfrm>
            <a:off x="917575" y="4416425"/>
            <a:ext cx="5046663" cy="4183063"/>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Here’s another quote, this time by Graham Wills at IBM that I hope helps with our definition. “I emphasize visualizations that do some work; they persuade, they explain, they explore. Beauty is desirable, but I’m not excited by pretty charts that are also pretty useless.” So again, the idea is that data viz is doing more for us than looking pretty.</a:t>
            </a:r>
            <a:endParaRPr/>
          </a:p>
        </p:txBody>
      </p:sp>
      <p:sp>
        <p:nvSpPr>
          <p:cNvPr id="216" name="Google Shape;216;p13:notes"/>
          <p:cNvSpPr txBox="1"/>
          <p:nvPr>
            <p:ph idx="12" type="sldNum"/>
          </p:nvPr>
        </p:nvSpPr>
        <p:spPr>
          <a:xfrm>
            <a:off x="3898900" y="8831263"/>
            <a:ext cx="2982913" cy="465137"/>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4:notes"/>
          <p:cNvSpPr/>
          <p:nvPr>
            <p:ph idx="2"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1" name="Google Shape;221;p14:notes"/>
          <p:cNvSpPr txBox="1"/>
          <p:nvPr>
            <p:ph idx="1" type="body"/>
          </p:nvPr>
        </p:nvSpPr>
        <p:spPr>
          <a:xfrm>
            <a:off x="917575" y="4416425"/>
            <a:ext cx="5046663" cy="4183063"/>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1200"/>
              <a:buFont typeface="Arial"/>
              <a:buNone/>
            </a:pPr>
            <a:r>
              <a:rPr lang="en-US"/>
              <a:t>Here is a list of some of our basic data visualizations. And yes, they are what we’ve traditionally called graphs or charts. Some of you probably already have a lot of experience in data viz because you’ve created lots of graphs! Each one is good for showing a particular type of data set. For example, a line chart displays change over time. An area chart does the same, but can also show volume.  </a:t>
            </a:r>
            <a:endParaRPr/>
          </a:p>
        </p:txBody>
      </p:sp>
      <p:sp>
        <p:nvSpPr>
          <p:cNvPr id="222" name="Google Shape;222;p14:notes"/>
          <p:cNvSpPr txBox="1"/>
          <p:nvPr>
            <p:ph idx="12" type="sldNum"/>
          </p:nvPr>
        </p:nvSpPr>
        <p:spPr>
          <a:xfrm>
            <a:off x="3898900" y="8831263"/>
            <a:ext cx="2982913" cy="465137"/>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5:notes"/>
          <p:cNvSpPr/>
          <p:nvPr>
            <p:ph idx="2"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2" name="Google Shape;242;p15:notes"/>
          <p:cNvSpPr txBox="1"/>
          <p:nvPr>
            <p:ph idx="1" type="body"/>
          </p:nvPr>
        </p:nvSpPr>
        <p:spPr>
          <a:xfrm>
            <a:off x="917575" y="4416425"/>
            <a:ext cx="5046663" cy="4183063"/>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But with data viz, we can expand our universe of what we can do with numbers to make them more understandable. The possibilities of how to present data in a visual way are really endless. But although the possibilities are endless, not every possibility is a good one. And more complex visualizations are not inherently better. </a:t>
            </a:r>
            <a:endParaRPr/>
          </a:p>
        </p:txBody>
      </p:sp>
      <p:sp>
        <p:nvSpPr>
          <p:cNvPr id="243" name="Google Shape;243;p15:notes"/>
          <p:cNvSpPr txBox="1"/>
          <p:nvPr>
            <p:ph idx="12" type="sldNum"/>
          </p:nvPr>
        </p:nvSpPr>
        <p:spPr>
          <a:xfrm>
            <a:off x="3898900" y="8831263"/>
            <a:ext cx="2982913" cy="465137"/>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6:notes"/>
          <p:cNvSpPr txBox="1"/>
          <p:nvPr>
            <p:ph idx="1" type="body"/>
          </p:nvPr>
        </p:nvSpPr>
        <p:spPr>
          <a:xfrm>
            <a:off x="917575" y="4416425"/>
            <a:ext cx="5046663" cy="4183063"/>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t/>
            </a:r>
            <a:endParaRPr/>
          </a:p>
        </p:txBody>
      </p:sp>
      <p:sp>
        <p:nvSpPr>
          <p:cNvPr id="250" name="Google Shape;250;p16:notes"/>
          <p:cNvSpPr/>
          <p:nvPr>
            <p:ph idx="2"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2:notes"/>
          <p:cNvSpPr/>
          <p:nvPr>
            <p:ph idx="2"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9" name="Google Shape;109;p2:notes"/>
          <p:cNvSpPr txBox="1"/>
          <p:nvPr>
            <p:ph idx="1" type="body"/>
          </p:nvPr>
        </p:nvSpPr>
        <p:spPr>
          <a:xfrm>
            <a:off x="917575" y="4416425"/>
            <a:ext cx="5046663" cy="4183063"/>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1200"/>
              <a:buFont typeface="Arial"/>
              <a:buNone/>
            </a:pPr>
            <a:r>
              <a:rPr lang="en-US"/>
              <a:t>Our goals for Part One of the presentation are to teach the basics of data visualization or “data viz” as we will call it. You will learn the definition of data viz, why they can be effective to communicate information, and how to plan for one. Part Two of this presentation will review useful design tips for data viz and some suggested tools you can use to make them. </a:t>
            </a:r>
            <a:r>
              <a:rPr b="0" i="0" lang="en-US" sz="1200">
                <a:solidFill>
                  <a:schemeClr val="dk1"/>
                </a:solidFill>
                <a:latin typeface="Arial"/>
                <a:ea typeface="Arial"/>
                <a:cs typeface="Arial"/>
                <a:sym typeface="Arial"/>
              </a:rPr>
              <a:t>After listening to the two parts, we hope that you can create compelling data visualizations on your own or direct a designer to help you achieve your data viz goals.</a:t>
            </a:r>
            <a:endParaRPr/>
          </a:p>
        </p:txBody>
      </p:sp>
      <p:sp>
        <p:nvSpPr>
          <p:cNvPr id="110" name="Google Shape;110;p2:notes"/>
          <p:cNvSpPr txBox="1"/>
          <p:nvPr>
            <p:ph idx="12" type="sldNum"/>
          </p:nvPr>
        </p:nvSpPr>
        <p:spPr>
          <a:xfrm>
            <a:off x="3898900" y="8831263"/>
            <a:ext cx="2982913" cy="465137"/>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notes"/>
          <p:cNvSpPr/>
          <p:nvPr>
            <p:ph idx="2"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7" name="Google Shape;117;p3:notes"/>
          <p:cNvSpPr txBox="1"/>
          <p:nvPr>
            <p:ph idx="1" type="body"/>
          </p:nvPr>
        </p:nvSpPr>
        <p:spPr>
          <a:xfrm>
            <a:off x="917575" y="4416425"/>
            <a:ext cx="5046663" cy="4183063"/>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So our first question to answer is what is data visualization? Let’s see what people here think.</a:t>
            </a:r>
            <a:endParaRPr/>
          </a:p>
        </p:txBody>
      </p:sp>
      <p:sp>
        <p:nvSpPr>
          <p:cNvPr id="118" name="Google Shape;118;p3:notes"/>
          <p:cNvSpPr txBox="1"/>
          <p:nvPr>
            <p:ph idx="12" type="sldNum"/>
          </p:nvPr>
        </p:nvSpPr>
        <p:spPr>
          <a:xfrm>
            <a:off x="3898900" y="8831263"/>
            <a:ext cx="2982913" cy="465137"/>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4:notes"/>
          <p:cNvSpPr/>
          <p:nvPr>
            <p:ph idx="2"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4" name="Google Shape;124;p4:notes"/>
          <p:cNvSpPr txBox="1"/>
          <p:nvPr>
            <p:ph idx="1" type="body"/>
          </p:nvPr>
        </p:nvSpPr>
        <p:spPr>
          <a:xfrm>
            <a:off x="917575" y="4416425"/>
            <a:ext cx="5046663" cy="4183063"/>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These are four examples of graphics that may or may not be considered a data viz. I will preface this by saying the answer to what is a data viz will not always be clear. For the first one, this bar graph, please raise your hand if you think this is a data viz. Now raise your hand if you don’t think so. Is anyone unsure? Does anyone want to explain why they thought yes or no? </a:t>
            </a:r>
            <a:r>
              <a:rPr b="1" lang="en-US"/>
              <a:t>Generate responses. Do the same for next three examples, but proceed quickly. Note that we will offer our opinion on what is/is not data viz on slide 7.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
        <p:nvSpPr>
          <p:cNvPr id="125" name="Google Shape;125;p4:notes"/>
          <p:cNvSpPr txBox="1"/>
          <p:nvPr>
            <p:ph idx="12" type="sldNum"/>
          </p:nvPr>
        </p:nvSpPr>
        <p:spPr>
          <a:xfrm>
            <a:off x="3898900" y="8831263"/>
            <a:ext cx="2982913" cy="465137"/>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5:notes"/>
          <p:cNvSpPr/>
          <p:nvPr>
            <p:ph idx="2"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8" name="Google Shape;138;p5:notes"/>
          <p:cNvSpPr txBox="1"/>
          <p:nvPr>
            <p:ph idx="1" type="body"/>
          </p:nvPr>
        </p:nvSpPr>
        <p:spPr>
          <a:xfrm>
            <a:off x="917575" y="4416425"/>
            <a:ext cx="5046663" cy="4183063"/>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This is a quote from Amanda Cox, who does a lot of data viz work at </a:t>
            </a:r>
            <a:r>
              <a:rPr i="1" lang="en-US"/>
              <a:t>The New York Times</a:t>
            </a:r>
            <a:r>
              <a:rPr lang="en-US"/>
              <a:t> (which is a good place to look for examples, by the way). “Nicely designed posters with a few numbers on them aren’t really data viz.” This quote nails one thing that you MUST have to be a data viz, and that is NUMBERS. But as Amanda points out, you need more than numbers.</a:t>
            </a:r>
            <a:endParaRPr/>
          </a:p>
        </p:txBody>
      </p:sp>
      <p:sp>
        <p:nvSpPr>
          <p:cNvPr id="139" name="Google Shape;139;p5:notes"/>
          <p:cNvSpPr txBox="1"/>
          <p:nvPr>
            <p:ph idx="12" type="sldNum"/>
          </p:nvPr>
        </p:nvSpPr>
        <p:spPr>
          <a:xfrm>
            <a:off x="3898900" y="8831263"/>
            <a:ext cx="2982913" cy="465137"/>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6:notes"/>
          <p:cNvSpPr/>
          <p:nvPr>
            <p:ph idx="2"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5" name="Google Shape;145;p6:notes"/>
          <p:cNvSpPr txBox="1"/>
          <p:nvPr>
            <p:ph idx="1" type="body"/>
          </p:nvPr>
        </p:nvSpPr>
        <p:spPr>
          <a:xfrm>
            <a:off x="917575" y="4416425"/>
            <a:ext cx="5046663" cy="4183063"/>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There are a lot of definitions for data viz floating around out there, but we’d like to propose the following one. We define data viz as a nontext-based representation of data that enhances the understanding of that data. By “nontext” we mean something other than a set of words or numbers/numerals. You’re taking numbers and turning them into something visual so that you are able to learn something more clearly about those numbers.</a:t>
            </a:r>
            <a:endParaRPr/>
          </a:p>
        </p:txBody>
      </p:sp>
      <p:sp>
        <p:nvSpPr>
          <p:cNvPr id="146" name="Google Shape;146;p6:notes"/>
          <p:cNvSpPr txBox="1"/>
          <p:nvPr>
            <p:ph idx="12" type="sldNum"/>
          </p:nvPr>
        </p:nvSpPr>
        <p:spPr>
          <a:xfrm>
            <a:off x="3898900" y="8831263"/>
            <a:ext cx="2982913" cy="465137"/>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7:notes"/>
          <p:cNvSpPr/>
          <p:nvPr>
            <p:ph idx="2"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5" name="Google Shape;155;p7:notes"/>
          <p:cNvSpPr txBox="1"/>
          <p:nvPr>
            <p:ph idx="1" type="body"/>
          </p:nvPr>
        </p:nvSpPr>
        <p:spPr>
          <a:xfrm>
            <a:off x="917575" y="4416425"/>
            <a:ext cx="5046663" cy="4183063"/>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Based on our definition, let’s discuss these examples once more. The first one is your standard bar chart, which is one of the most basic type of data visualizations out there. When you take numbers and graph them with bars or lines, you’re seeing something other than text that explains what’s happening with those numbers, so that would be considered a data viz. But some of you may be looking closely and thinking, but this chart doesn’t have any numbers! Correct. We would need to add more information here for this chart to actually be a data viz… namely, the data. And labels. But we’ll get more into that later.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The second example may be a bit tricky. The thumbs up icon is a type of visual, but it’s not actually saying much about the number except that this 58% is a good thing. We would argue this icon doesn’t really turn the value of the number into anything visual, meaning you aren’t seeing 58% in a form that’s not text. Based on our definition, we’d say this example is not a data viz.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The map on the bottom left is pretty standard. It has roads, buildings, and names of places labeled, but no numbers. If we think about it, a map intrinsically contains data about distances between places so that your mind can perceive those distance numbers accurately. So we would argue that maps are data visualizations.</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This last example may be what one typically thinks of when they hear “data viz.” It’s a really complicated-looking graph with a bunch of colors and geometric shapes. Yes, this could definitely be considered a data viz. But we’d also want to look more closely at it to make sure it does an effective job of communicating what these numbers mean. </a:t>
            </a:r>
            <a:endParaRPr/>
          </a:p>
        </p:txBody>
      </p:sp>
      <p:sp>
        <p:nvSpPr>
          <p:cNvPr id="156" name="Google Shape;156;p7:notes"/>
          <p:cNvSpPr txBox="1"/>
          <p:nvPr>
            <p:ph idx="12" type="sldNum"/>
          </p:nvPr>
        </p:nvSpPr>
        <p:spPr>
          <a:xfrm>
            <a:off x="3898900" y="8831263"/>
            <a:ext cx="2982913" cy="465137"/>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8:notes"/>
          <p:cNvSpPr/>
          <p:nvPr>
            <p:ph idx="2"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9" name="Google Shape;169;p8:notes"/>
          <p:cNvSpPr txBox="1"/>
          <p:nvPr>
            <p:ph idx="1" type="body"/>
          </p:nvPr>
        </p:nvSpPr>
        <p:spPr>
          <a:xfrm>
            <a:off x="917575" y="4416425"/>
            <a:ext cx="5046663" cy="4183063"/>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“Infographic” is a term often used interchangeably with “data viz.” You’re going to find a lot of opinions out there on what constitutes a data viz versus an infographic. Just remember, for anything called a data viz, you need DATA. And not just data. You need the graphic or illustration or visual to make the data easier to understand, not just arrange the data nicely on a screen. Many infographics do not, in fact, include data. </a:t>
            </a:r>
            <a:endParaRPr/>
          </a:p>
        </p:txBody>
      </p:sp>
      <p:sp>
        <p:nvSpPr>
          <p:cNvPr id="170" name="Google Shape;170;p8:notes"/>
          <p:cNvSpPr txBox="1"/>
          <p:nvPr>
            <p:ph idx="12" type="sldNum"/>
          </p:nvPr>
        </p:nvSpPr>
        <p:spPr>
          <a:xfrm>
            <a:off x="3898900" y="8831263"/>
            <a:ext cx="2982913" cy="465137"/>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9:notes"/>
          <p:cNvSpPr/>
          <p:nvPr>
            <p:ph idx="2"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8" name="Google Shape;178;p9:notes"/>
          <p:cNvSpPr txBox="1"/>
          <p:nvPr>
            <p:ph idx="1" type="body"/>
          </p:nvPr>
        </p:nvSpPr>
        <p:spPr>
          <a:xfrm>
            <a:off x="917575" y="4416425"/>
            <a:ext cx="5046663" cy="4183063"/>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If you ask Google what a data viz is and what an infographic is, these results are what will come up. For the most part, we can see on the left that the term ”data viz” is more associated with graphs, geometric shapes, color-coded elements, and numbers. On the right, we see that “infographic” means something a little different. These examples are more like collections of facts arranged nicely with icons, pictorials, and numbers sprinkled throughout. They tend to use a lot more text in order to tell a story about a topic. Certainly, some of these infographics could include data viz examples within them, but on the whole, they look different and are more editorially driven.</a:t>
            </a:r>
            <a:endParaRPr/>
          </a:p>
        </p:txBody>
      </p:sp>
      <p:sp>
        <p:nvSpPr>
          <p:cNvPr id="179" name="Google Shape;179;p9:notes"/>
          <p:cNvSpPr txBox="1"/>
          <p:nvPr>
            <p:ph idx="12" type="sldNum"/>
          </p:nvPr>
        </p:nvSpPr>
        <p:spPr>
          <a:xfrm>
            <a:off x="3898900" y="8831263"/>
            <a:ext cx="2982913" cy="465137"/>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9" name="Google Shape;19;p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11"/>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1"/>
          <p:cNvSpPr/>
          <p:nvPr>
            <p:ph idx="2" type="pic"/>
          </p:nvPr>
        </p:nvSpPr>
        <p:spPr>
          <a:xfrm>
            <a:off x="3887391" y="987426"/>
            <a:ext cx="4629150" cy="4873625"/>
          </a:xfrm>
          <a:prstGeom prst="rect">
            <a:avLst/>
          </a:prstGeom>
          <a:noFill/>
          <a:ln>
            <a:noFill/>
          </a:ln>
        </p:spPr>
      </p:sp>
      <p:sp>
        <p:nvSpPr>
          <p:cNvPr id="73" name="Google Shape;73;p11"/>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74" name="Google Shape;74;p1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1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2"/>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0" name="Google Shape;80;p1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13"/>
          <p:cNvSpPr txBox="1"/>
          <p:nvPr>
            <p:ph type="title"/>
          </p:nvPr>
        </p:nvSpPr>
        <p:spPr>
          <a:xfrm rot="5400000">
            <a:off x="4623594" y="2285207"/>
            <a:ext cx="5811838"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3"/>
          <p:cNvSpPr txBox="1"/>
          <p:nvPr>
            <p:ph idx="1" type="body"/>
          </p:nvPr>
        </p:nvSpPr>
        <p:spPr>
          <a:xfrm rot="5400000">
            <a:off x="623094" y="370681"/>
            <a:ext cx="5811838"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6" name="Google Shape;86;p1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Layout">
  <p:cSld name="Question Layout">
    <p:spTree>
      <p:nvGrpSpPr>
        <p:cNvPr id="89" name="Shape 89"/>
        <p:cNvGrpSpPr/>
        <p:nvPr/>
      </p:nvGrpSpPr>
      <p:grpSpPr>
        <a:xfrm>
          <a:off x="0" y="0"/>
          <a:ext cx="0" cy="0"/>
          <a:chOff x="0" y="0"/>
          <a:chExt cx="0" cy="0"/>
        </a:xfrm>
      </p:grpSpPr>
      <p:sp>
        <p:nvSpPr>
          <p:cNvPr id="90" name="Google Shape;90;p14"/>
          <p:cNvSpPr/>
          <p:nvPr/>
        </p:nvSpPr>
        <p:spPr>
          <a:xfrm>
            <a:off x="-1" y="0"/>
            <a:ext cx="9144000" cy="6858000"/>
          </a:xfrm>
          <a:prstGeom prst="rect">
            <a:avLst/>
          </a:prstGeom>
          <a:solidFill>
            <a:srgbClr val="1E65A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pic>
        <p:nvPicPr>
          <p:cNvPr descr="PRB_LOGO_PowerPoint.png" id="91" name="Google Shape;91;p14"/>
          <p:cNvPicPr preferRelativeResize="0"/>
          <p:nvPr/>
        </p:nvPicPr>
        <p:blipFill rotWithShape="1">
          <a:blip r:embed="rId2">
            <a:alphaModFix amt="37000"/>
          </a:blip>
          <a:srcRect b="0" l="0" r="0" t="0"/>
          <a:stretch/>
        </p:blipFill>
        <p:spPr>
          <a:xfrm>
            <a:off x="7546748" y="5928360"/>
            <a:ext cx="1140052" cy="548640"/>
          </a:xfrm>
          <a:prstGeom prst="rect">
            <a:avLst/>
          </a:prstGeom>
          <a:noFill/>
          <a:ln>
            <a:noFill/>
          </a:ln>
        </p:spPr>
      </p:pic>
      <p:sp>
        <p:nvSpPr>
          <p:cNvPr id="92" name="Google Shape;92;p14"/>
          <p:cNvSpPr/>
          <p:nvPr/>
        </p:nvSpPr>
        <p:spPr>
          <a:xfrm>
            <a:off x="685800" y="1600200"/>
            <a:ext cx="7772400" cy="3657600"/>
          </a:xfrm>
          <a:prstGeom prst="rect">
            <a:avLst/>
          </a:prstGeom>
          <a:noFill/>
          <a:ln cap="flat" cmpd="sng" w="7620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93" name="Google Shape;93;p14"/>
          <p:cNvSpPr txBox="1"/>
          <p:nvPr>
            <p:ph idx="1" type="body"/>
          </p:nvPr>
        </p:nvSpPr>
        <p:spPr>
          <a:xfrm>
            <a:off x="1002728" y="2514600"/>
            <a:ext cx="7138543" cy="990600"/>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Clr>
                <a:srgbClr val="FFFFFF"/>
              </a:buClr>
              <a:buSzPts val="5000"/>
              <a:buNone/>
              <a:defRPr b="0" sz="5000">
                <a:solidFill>
                  <a:srgbClr val="FFFFFF"/>
                </a:solidFill>
                <a:latin typeface="Arial"/>
                <a:ea typeface="Arial"/>
                <a:cs typeface="Arial"/>
                <a:sym typeface="Arial"/>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4" name="Google Shape;94;p14"/>
          <p:cNvSpPr txBox="1"/>
          <p:nvPr>
            <p:ph idx="2" type="body"/>
          </p:nvPr>
        </p:nvSpPr>
        <p:spPr>
          <a:xfrm>
            <a:off x="1002728" y="3505200"/>
            <a:ext cx="7138543" cy="990600"/>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Clr>
                <a:srgbClr val="FFFFFF"/>
              </a:buClr>
              <a:buSzPts val="5500"/>
              <a:buNone/>
              <a:defRPr b="1" sz="5500">
                <a:solidFill>
                  <a:srgbClr val="FFFFFF"/>
                </a:solidFill>
                <a:latin typeface="Arial"/>
                <a:ea typeface="Arial"/>
                <a:cs typeface="Arial"/>
                <a:sym typeface="Arial"/>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bg>
      <p:bgPr>
        <a:solidFill>
          <a:schemeClr val="lt1"/>
        </a:solidFill>
      </p:bgPr>
    </p:bg>
    <p:spTree>
      <p:nvGrpSpPr>
        <p:cNvPr id="95" name="Shape 95"/>
        <p:cNvGrpSpPr/>
        <p:nvPr/>
      </p:nvGrpSpPr>
      <p:grpSpPr>
        <a:xfrm>
          <a:off x="0" y="0"/>
          <a:ext cx="0" cy="0"/>
          <a:chOff x="0" y="0"/>
          <a:chExt cx="0" cy="0"/>
        </a:xfrm>
      </p:grpSpPr>
      <p:pic>
        <p:nvPicPr>
          <p:cNvPr id="96" name="Google Shape;96;p15"/>
          <p:cNvPicPr preferRelativeResize="0"/>
          <p:nvPr/>
        </p:nvPicPr>
        <p:blipFill rotWithShape="1">
          <a:blip r:embed="rId2">
            <a:alphaModFix/>
          </a:blip>
          <a:srcRect b="0" l="0" r="0" t="0"/>
          <a:stretch/>
        </p:blipFill>
        <p:spPr>
          <a:xfrm>
            <a:off x="0" y="-76200"/>
            <a:ext cx="9144000" cy="6858000"/>
          </a:xfrm>
          <a:prstGeom prst="rect">
            <a:avLst/>
          </a:prstGeom>
          <a:noFill/>
          <a:ln>
            <a:noFill/>
          </a:ln>
        </p:spPr>
      </p:pic>
      <p:sp>
        <p:nvSpPr>
          <p:cNvPr id="97" name="Google Shape;97;p15"/>
          <p:cNvSpPr txBox="1"/>
          <p:nvPr>
            <p:ph type="title"/>
          </p:nvPr>
        </p:nvSpPr>
        <p:spPr>
          <a:xfrm>
            <a:off x="838200" y="1447800"/>
            <a:ext cx="7739062" cy="990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3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5"/>
          <p:cNvSpPr txBox="1"/>
          <p:nvPr>
            <p:ph idx="1" type="body"/>
          </p:nvPr>
        </p:nvSpPr>
        <p:spPr>
          <a:xfrm>
            <a:off x="838200" y="2514600"/>
            <a:ext cx="7848600" cy="10668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lt1"/>
              </a:buClr>
              <a:buSzPts val="2800"/>
              <a:buNone/>
              <a:defRPr sz="2800"/>
            </a:lvl1pPr>
            <a:lvl2pPr indent="-342900" lvl="1" marL="914400" algn="l">
              <a:lnSpc>
                <a:spcPct val="90000"/>
              </a:lnSpc>
              <a:spcBef>
                <a:spcPts val="375"/>
              </a:spcBef>
              <a:spcAft>
                <a:spcPts val="0"/>
              </a:spcAft>
              <a:buClr>
                <a:schemeClr val="lt1"/>
              </a:buClr>
              <a:buSzPts val="1800"/>
              <a:buChar char="•"/>
              <a:defRPr/>
            </a:lvl2pPr>
            <a:lvl3pPr indent="-342900" lvl="2" marL="1371600" algn="l">
              <a:lnSpc>
                <a:spcPct val="90000"/>
              </a:lnSpc>
              <a:spcBef>
                <a:spcPts val="375"/>
              </a:spcBef>
              <a:spcAft>
                <a:spcPts val="0"/>
              </a:spcAft>
              <a:buClr>
                <a:schemeClr val="lt1"/>
              </a:buClr>
              <a:buSzPts val="1800"/>
              <a:buChar char="•"/>
              <a:defRPr/>
            </a:lvl3pPr>
            <a:lvl4pPr indent="-342900" lvl="3" marL="1828800" algn="l">
              <a:lnSpc>
                <a:spcPct val="90000"/>
              </a:lnSpc>
              <a:spcBef>
                <a:spcPts val="375"/>
              </a:spcBef>
              <a:spcAft>
                <a:spcPts val="0"/>
              </a:spcAft>
              <a:buClr>
                <a:schemeClr val="lt1"/>
              </a:buClr>
              <a:buSzPts val="1800"/>
              <a:buChar char="•"/>
              <a:defRPr/>
            </a:lvl4pPr>
            <a:lvl5pPr indent="-342900" lvl="4" marL="2286000" algn="l">
              <a:lnSpc>
                <a:spcPct val="90000"/>
              </a:lnSpc>
              <a:spcBef>
                <a:spcPts val="375"/>
              </a:spcBef>
              <a:spcAft>
                <a:spcPts val="0"/>
              </a:spcAft>
              <a:buClr>
                <a:schemeClr val="lt1"/>
              </a:buClr>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99" name="Google Shape;99;p15"/>
          <p:cNvSpPr txBox="1"/>
          <p:nvPr>
            <p:ph idx="2" type="body"/>
          </p:nvPr>
        </p:nvSpPr>
        <p:spPr>
          <a:xfrm>
            <a:off x="838200" y="4267200"/>
            <a:ext cx="7848600" cy="762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lt1"/>
              </a:buClr>
              <a:buSzPts val="2000"/>
              <a:buNone/>
              <a:defRPr sz="2000"/>
            </a:lvl1pPr>
            <a:lvl2pPr indent="-342900" lvl="1" marL="914400" algn="l">
              <a:lnSpc>
                <a:spcPct val="90000"/>
              </a:lnSpc>
              <a:spcBef>
                <a:spcPts val="375"/>
              </a:spcBef>
              <a:spcAft>
                <a:spcPts val="0"/>
              </a:spcAft>
              <a:buClr>
                <a:schemeClr val="lt1"/>
              </a:buClr>
              <a:buSzPts val="1800"/>
              <a:buChar char="•"/>
              <a:defRPr/>
            </a:lvl2pPr>
            <a:lvl3pPr indent="-342900" lvl="2" marL="1371600" algn="l">
              <a:lnSpc>
                <a:spcPct val="90000"/>
              </a:lnSpc>
              <a:spcBef>
                <a:spcPts val="375"/>
              </a:spcBef>
              <a:spcAft>
                <a:spcPts val="0"/>
              </a:spcAft>
              <a:buClr>
                <a:schemeClr val="lt1"/>
              </a:buClr>
              <a:buSzPts val="1800"/>
              <a:buChar char="•"/>
              <a:defRPr/>
            </a:lvl3pPr>
            <a:lvl4pPr indent="-342900" lvl="3" marL="1828800" algn="l">
              <a:lnSpc>
                <a:spcPct val="90000"/>
              </a:lnSpc>
              <a:spcBef>
                <a:spcPts val="375"/>
              </a:spcBef>
              <a:spcAft>
                <a:spcPts val="0"/>
              </a:spcAft>
              <a:buClr>
                <a:schemeClr val="lt1"/>
              </a:buClr>
              <a:buSzPts val="1800"/>
              <a:buChar char="•"/>
              <a:defRPr/>
            </a:lvl4pPr>
            <a:lvl5pPr indent="-342900" lvl="4" marL="2286000" algn="l">
              <a:lnSpc>
                <a:spcPct val="90000"/>
              </a:lnSpc>
              <a:spcBef>
                <a:spcPts val="375"/>
              </a:spcBef>
              <a:spcAft>
                <a:spcPts val="0"/>
              </a:spcAft>
              <a:buClr>
                <a:schemeClr val="lt1"/>
              </a:buClr>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100" name="Google Shape;100;p15"/>
          <p:cNvSpPr txBox="1"/>
          <p:nvPr>
            <p:ph idx="3" type="body"/>
          </p:nvPr>
        </p:nvSpPr>
        <p:spPr>
          <a:xfrm>
            <a:off x="838200" y="5029200"/>
            <a:ext cx="7848600" cy="457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lt1"/>
              </a:buClr>
              <a:buSzPts val="2000"/>
              <a:buNone/>
              <a:defRPr sz="2000"/>
            </a:lvl1pPr>
            <a:lvl2pPr indent="-342900" lvl="1" marL="914400" algn="l">
              <a:lnSpc>
                <a:spcPct val="90000"/>
              </a:lnSpc>
              <a:spcBef>
                <a:spcPts val="375"/>
              </a:spcBef>
              <a:spcAft>
                <a:spcPts val="0"/>
              </a:spcAft>
              <a:buClr>
                <a:schemeClr val="lt1"/>
              </a:buClr>
              <a:buSzPts val="1800"/>
              <a:buChar char="•"/>
              <a:defRPr/>
            </a:lvl2pPr>
            <a:lvl3pPr indent="-342900" lvl="2" marL="1371600" algn="l">
              <a:lnSpc>
                <a:spcPct val="90000"/>
              </a:lnSpc>
              <a:spcBef>
                <a:spcPts val="375"/>
              </a:spcBef>
              <a:spcAft>
                <a:spcPts val="0"/>
              </a:spcAft>
              <a:buClr>
                <a:schemeClr val="lt1"/>
              </a:buClr>
              <a:buSzPts val="1800"/>
              <a:buChar char="•"/>
              <a:defRPr/>
            </a:lvl3pPr>
            <a:lvl4pPr indent="-342900" lvl="3" marL="1828800" algn="l">
              <a:lnSpc>
                <a:spcPct val="90000"/>
              </a:lnSpc>
              <a:spcBef>
                <a:spcPts val="375"/>
              </a:spcBef>
              <a:spcAft>
                <a:spcPts val="0"/>
              </a:spcAft>
              <a:buClr>
                <a:schemeClr val="lt1"/>
              </a:buClr>
              <a:buSzPts val="1800"/>
              <a:buChar char="•"/>
              <a:defRPr/>
            </a:lvl4pPr>
            <a:lvl5pPr indent="-342900" lvl="4" marL="2286000" algn="l">
              <a:lnSpc>
                <a:spcPct val="90000"/>
              </a:lnSpc>
              <a:spcBef>
                <a:spcPts val="375"/>
              </a:spcBef>
              <a:spcAft>
                <a:spcPts val="0"/>
              </a:spcAft>
              <a:buClr>
                <a:schemeClr val="lt1"/>
              </a:buClr>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5" name="Google Shape;25;p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yout-no photo">
  <p:cSld name="Quote Layout-no photo">
    <p:spTree>
      <p:nvGrpSpPr>
        <p:cNvPr id="33" name="Shape 33"/>
        <p:cNvGrpSpPr/>
        <p:nvPr/>
      </p:nvGrpSpPr>
      <p:grpSpPr>
        <a:xfrm>
          <a:off x="0" y="0"/>
          <a:ext cx="0" cy="0"/>
          <a:chOff x="0" y="0"/>
          <a:chExt cx="0" cy="0"/>
        </a:xfrm>
      </p:grpSpPr>
      <p:pic>
        <p:nvPicPr>
          <p:cNvPr id="34" name="Google Shape;34;p5"/>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35" name="Google Shape;35;p5"/>
          <p:cNvSpPr txBox="1"/>
          <p:nvPr>
            <p:ph idx="1" type="body"/>
          </p:nvPr>
        </p:nvSpPr>
        <p:spPr>
          <a:xfrm>
            <a:off x="914400" y="838200"/>
            <a:ext cx="7315200" cy="3505200"/>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Clr>
                <a:srgbClr val="FFFFFF"/>
              </a:buClr>
              <a:buSzPts val="3600"/>
              <a:buNone/>
              <a:defRPr sz="3600">
                <a:solidFill>
                  <a:srgbClr val="FFFFFF"/>
                </a:solidFill>
                <a:latin typeface="Arial Black"/>
                <a:ea typeface="Arial Black"/>
                <a:cs typeface="Arial Black"/>
                <a:sym typeface="Arial Black"/>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descr="PRB_LOGO_PowerPoint.png" id="36" name="Google Shape;36;p5"/>
          <p:cNvPicPr preferRelativeResize="0"/>
          <p:nvPr/>
        </p:nvPicPr>
        <p:blipFill rotWithShape="1">
          <a:blip r:embed="rId3">
            <a:alphaModFix amt="37000"/>
          </a:blip>
          <a:srcRect b="0" l="0" r="0" t="0"/>
          <a:stretch/>
        </p:blipFill>
        <p:spPr>
          <a:xfrm>
            <a:off x="7855036" y="6153753"/>
            <a:ext cx="950043" cy="4572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6"/>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40" name="Google Shape;40;p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 name="Shape 43"/>
        <p:cNvGrpSpPr/>
        <p:nvPr/>
      </p:nvGrpSpPr>
      <p:grpSpPr>
        <a:xfrm>
          <a:off x="0" y="0"/>
          <a:ext cx="0" cy="0"/>
          <a:chOff x="0" y="0"/>
          <a:chExt cx="0" cy="0"/>
        </a:xfrm>
      </p:grpSpPr>
      <p:sp>
        <p:nvSpPr>
          <p:cNvPr id="44" name="Google Shape;44;p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7"/>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6" name="Google Shape;46;p7"/>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7" name="Google Shape;47;p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 name="Shape 50"/>
        <p:cNvGrpSpPr/>
        <p:nvPr/>
      </p:nvGrpSpPr>
      <p:grpSpPr>
        <a:xfrm>
          <a:off x="0" y="0"/>
          <a:ext cx="0" cy="0"/>
          <a:chOff x="0" y="0"/>
          <a:chExt cx="0" cy="0"/>
        </a:xfrm>
      </p:grpSpPr>
      <p:sp>
        <p:nvSpPr>
          <p:cNvPr id="51" name="Google Shape;51;p8"/>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8"/>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53" name="Google Shape;53;p8"/>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4" name="Google Shape;54;p8"/>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55" name="Google Shape;55;p8"/>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 name="Google Shape;56;p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10"/>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0"/>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66" name="Google Shape;66;p10"/>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7" name="Google Shape;67;p1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5" name="Google Shape;15;p1"/>
          <p:cNvCxnSpPr/>
          <p:nvPr/>
        </p:nvCxnSpPr>
        <p:spPr>
          <a:xfrm>
            <a:off x="152400" y="533400"/>
            <a:ext cx="0" cy="6324600"/>
          </a:xfrm>
          <a:prstGeom prst="straightConnector1">
            <a:avLst/>
          </a:prstGeom>
          <a:noFill/>
          <a:ln cap="flat" cmpd="sng" w="317500">
            <a:solidFill>
              <a:schemeClr val="dk2"/>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20.png"/><Relationship Id="rId9"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25.png"/><Relationship Id="rId7" Type="http://schemas.openxmlformats.org/officeDocument/2006/relationships/image" Target="../media/image16.png"/><Relationship Id="rId8"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2.jpg"/><Relationship Id="rId5" Type="http://schemas.openxmlformats.org/officeDocument/2006/relationships/image" Target="../media/image4.png"/><Relationship Id="rId6"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2.jpg"/><Relationship Id="rId5" Type="http://schemas.openxmlformats.org/officeDocument/2006/relationships/image" Target="../media/image4.png"/><Relationship Id="rId6"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500"/>
              <a:buFont typeface="Calibri"/>
              <a:buNone/>
            </a:pPr>
            <a:r>
              <a:rPr lang="en-US"/>
              <a:t>Data visualization</a:t>
            </a:r>
            <a:endParaRPr/>
          </a:p>
        </p:txBody>
      </p:sp>
      <p:sp>
        <p:nvSpPr>
          <p:cNvPr id="106" name="Google Shape;106;p1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1800"/>
              <a:buNone/>
            </a:pPr>
            <a:r>
              <a:rPr lang="en-US"/>
              <a:t>Python for AI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Example of infographic</a:t>
            </a:r>
            <a:endParaRPr/>
          </a:p>
        </p:txBody>
      </p:sp>
      <p:pic>
        <p:nvPicPr>
          <p:cNvPr id="192" name="Google Shape;192;p25"/>
          <p:cNvPicPr preferRelativeResize="0"/>
          <p:nvPr>
            <p:ph idx="1" type="body"/>
          </p:nvPr>
        </p:nvPicPr>
        <p:blipFill rotWithShape="1">
          <a:blip r:embed="rId3">
            <a:alphaModFix/>
          </a:blip>
          <a:srcRect b="70097" l="0" r="0" t="0"/>
          <a:stretch/>
        </p:blipFill>
        <p:spPr>
          <a:xfrm>
            <a:off x="0" y="0"/>
            <a:ext cx="3810000" cy="7079694"/>
          </a:xfrm>
          <a:prstGeom prst="rect">
            <a:avLst/>
          </a:prstGeom>
          <a:noFill/>
          <a:ln>
            <a:noFill/>
          </a:ln>
        </p:spPr>
      </p:pic>
      <p:sp>
        <p:nvSpPr>
          <p:cNvPr id="193" name="Google Shape;193;p25"/>
          <p:cNvSpPr/>
          <p:nvPr/>
        </p:nvSpPr>
        <p:spPr>
          <a:xfrm rot="10800000">
            <a:off x="4555331" y="6553200"/>
            <a:ext cx="304800" cy="262759"/>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pic>
        <p:nvPicPr>
          <p:cNvPr id="194" name="Google Shape;194;p25"/>
          <p:cNvPicPr preferRelativeResize="0"/>
          <p:nvPr/>
        </p:nvPicPr>
        <p:blipFill rotWithShape="1">
          <a:blip r:embed="rId3">
            <a:alphaModFix/>
          </a:blip>
          <a:srcRect b="48647" l="0" r="0" t="30000"/>
          <a:stretch/>
        </p:blipFill>
        <p:spPr>
          <a:xfrm>
            <a:off x="3808021" y="1"/>
            <a:ext cx="5335979" cy="7079694"/>
          </a:xfrm>
          <a:prstGeom prst="rect">
            <a:avLst/>
          </a:prstGeom>
          <a:noFill/>
          <a:ln>
            <a:noFill/>
          </a:ln>
        </p:spPr>
      </p:pic>
      <p:sp>
        <p:nvSpPr>
          <p:cNvPr id="195" name="Google Shape;195;p25"/>
          <p:cNvSpPr/>
          <p:nvPr/>
        </p:nvSpPr>
        <p:spPr>
          <a:xfrm>
            <a:off x="76724" y="3006446"/>
            <a:ext cx="3809475" cy="3394353"/>
          </a:xfrm>
          <a:prstGeom prst="rect">
            <a:avLst/>
          </a:prstGeom>
          <a:noFill/>
          <a:ln cap="flat" cmpd="sng" w="571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196" name="Google Shape;196;p25"/>
          <p:cNvSpPr/>
          <p:nvPr/>
        </p:nvSpPr>
        <p:spPr>
          <a:xfrm>
            <a:off x="4007225" y="568047"/>
            <a:ext cx="4984375" cy="4080153"/>
          </a:xfrm>
          <a:prstGeom prst="rect">
            <a:avLst/>
          </a:prstGeom>
          <a:noFill/>
          <a:ln cap="flat" cmpd="sng" w="571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197" name="Google Shape;197;p25"/>
          <p:cNvSpPr txBox="1"/>
          <p:nvPr/>
        </p:nvSpPr>
        <p:spPr>
          <a:xfrm>
            <a:off x="8137942" y="6553200"/>
            <a:ext cx="800219"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Calibri"/>
                <a:ea typeface="Calibri"/>
                <a:cs typeface="Calibri"/>
                <a:sym typeface="Calibri"/>
              </a:rPr>
              <a:t>© Expedia.ca</a:t>
            </a:r>
            <a:endParaRPr sz="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6"/>
          <p:cNvSpPr txBox="1"/>
          <p:nvPr>
            <p:ph type="title"/>
          </p:nvPr>
        </p:nvSpPr>
        <p:spPr>
          <a:xfrm>
            <a:off x="1633538" y="533400"/>
            <a:ext cx="5148262" cy="2057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Data visualization example</a:t>
            </a:r>
            <a:endParaRPr/>
          </a:p>
        </p:txBody>
      </p:sp>
      <p:pic>
        <p:nvPicPr>
          <p:cNvPr id="204" name="Google Shape;204;p26"/>
          <p:cNvPicPr preferRelativeResize="0"/>
          <p:nvPr>
            <p:ph idx="1" type="body"/>
          </p:nvPr>
        </p:nvPicPr>
        <p:blipFill rotWithShape="1">
          <a:blip r:embed="rId3">
            <a:alphaModFix/>
          </a:blip>
          <a:srcRect b="0" l="0" r="0" t="0"/>
          <a:stretch/>
        </p:blipFill>
        <p:spPr>
          <a:xfrm>
            <a:off x="1676400" y="152400"/>
            <a:ext cx="5638800" cy="62566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Data visualization example 2</a:t>
            </a:r>
            <a:endParaRPr/>
          </a:p>
        </p:txBody>
      </p:sp>
      <p:pic>
        <p:nvPicPr>
          <p:cNvPr id="211" name="Google Shape;211;p27"/>
          <p:cNvPicPr preferRelativeResize="0"/>
          <p:nvPr>
            <p:ph idx="1" type="body"/>
          </p:nvPr>
        </p:nvPicPr>
        <p:blipFill rotWithShape="1">
          <a:blip r:embed="rId3">
            <a:alphaModFix/>
          </a:blip>
          <a:srcRect b="0" l="0" r="0" t="0"/>
          <a:stretch/>
        </p:blipFill>
        <p:spPr>
          <a:xfrm>
            <a:off x="457200" y="533400"/>
            <a:ext cx="8530302" cy="5334000"/>
          </a:xfrm>
          <a:prstGeom prst="rect">
            <a:avLst/>
          </a:prstGeom>
          <a:noFill/>
          <a:ln>
            <a:noFill/>
          </a:ln>
        </p:spPr>
      </p:pic>
      <p:sp>
        <p:nvSpPr>
          <p:cNvPr id="212" name="Google Shape;212;p27"/>
          <p:cNvSpPr txBox="1"/>
          <p:nvPr/>
        </p:nvSpPr>
        <p:spPr>
          <a:xfrm>
            <a:off x="7082813" y="5867400"/>
            <a:ext cx="1904689"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Calibri"/>
                <a:ea typeface="Calibri"/>
                <a:cs typeface="Calibri"/>
                <a:sym typeface="Calibri"/>
              </a:rPr>
              <a:t>© 2016 Population Reference Bureau</a:t>
            </a:r>
            <a:endParaRPr sz="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8"/>
          <p:cNvSpPr txBox="1"/>
          <p:nvPr>
            <p:ph idx="1" type="body"/>
          </p:nvPr>
        </p:nvSpPr>
        <p:spPr>
          <a:xfrm>
            <a:off x="914400" y="838200"/>
            <a:ext cx="7315200" cy="35052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lnSpc>
                <a:spcPct val="90000"/>
              </a:lnSpc>
              <a:spcBef>
                <a:spcPts val="0"/>
              </a:spcBef>
              <a:spcAft>
                <a:spcPts val="0"/>
              </a:spcAft>
              <a:buClr>
                <a:srgbClr val="FFFFFF"/>
              </a:buClr>
              <a:buSzPct val="100000"/>
              <a:buNone/>
            </a:pPr>
            <a:r>
              <a:rPr lang="en-US" sz="3200"/>
              <a:t>“[I emphasize] visualizations that do some work; they persuade, they explain, they explore. Beauty is desirable, but I’m not excited by pretty charts that are also pretty useless.”</a:t>
            </a:r>
            <a:endParaRPr/>
          </a:p>
          <a:p>
            <a:pPr indent="0" lvl="0" marL="0" rtl="0" algn="ctr">
              <a:lnSpc>
                <a:spcPct val="90000"/>
              </a:lnSpc>
              <a:spcBef>
                <a:spcPts val="750"/>
              </a:spcBef>
              <a:spcAft>
                <a:spcPts val="0"/>
              </a:spcAft>
              <a:buClr>
                <a:srgbClr val="FFFFFF"/>
              </a:buClr>
              <a:buSzPct val="100000"/>
              <a:buNone/>
            </a:pPr>
            <a:r>
              <a:t/>
            </a:r>
            <a:endParaRPr/>
          </a:p>
          <a:p>
            <a:pPr indent="0" lvl="0" marL="0" rtl="0" algn="l">
              <a:lnSpc>
                <a:spcPct val="90000"/>
              </a:lnSpc>
              <a:spcBef>
                <a:spcPts val="750"/>
              </a:spcBef>
              <a:spcAft>
                <a:spcPts val="0"/>
              </a:spcAft>
              <a:buClr>
                <a:srgbClr val="FFFFFF"/>
              </a:buClr>
              <a:buSzPct val="100000"/>
              <a:buNone/>
            </a:pPr>
            <a:r>
              <a:t/>
            </a:r>
            <a:endParaRPr sz="2400"/>
          </a:p>
          <a:p>
            <a:pPr indent="0" lvl="0" marL="0" rtl="0" algn="l">
              <a:lnSpc>
                <a:spcPct val="90000"/>
              </a:lnSpc>
              <a:spcBef>
                <a:spcPts val="750"/>
              </a:spcBef>
              <a:spcAft>
                <a:spcPts val="0"/>
              </a:spcAft>
              <a:buClr>
                <a:srgbClr val="FFFFFF"/>
              </a:buClr>
              <a:buSzPct val="100000"/>
              <a:buNone/>
            </a:pPr>
            <a:r>
              <a:rPr lang="en-US" sz="2400"/>
              <a:t>– Graham Wills, Data Science and Visualization Expert at IBM</a:t>
            </a:r>
            <a:endParaRPr/>
          </a:p>
          <a:p>
            <a:pPr indent="0" lvl="0" marL="0" rtl="0" algn="l">
              <a:lnSpc>
                <a:spcPct val="90000"/>
              </a:lnSpc>
              <a:spcBef>
                <a:spcPts val="750"/>
              </a:spcBef>
              <a:spcAft>
                <a:spcPts val="0"/>
              </a:spcAft>
              <a:buClr>
                <a:srgbClr val="FFFFFF"/>
              </a:buClr>
              <a:buSzPct val="1000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Basic Data Visualizations</a:t>
            </a:r>
            <a:endParaRPr/>
          </a:p>
        </p:txBody>
      </p:sp>
      <p:pic>
        <p:nvPicPr>
          <p:cNvPr id="225" name="Google Shape;225;p29"/>
          <p:cNvPicPr preferRelativeResize="0"/>
          <p:nvPr/>
        </p:nvPicPr>
        <p:blipFill rotWithShape="1">
          <a:blip r:embed="rId3">
            <a:alphaModFix/>
          </a:blip>
          <a:srcRect b="18518" l="0" r="0" t="0"/>
          <a:stretch/>
        </p:blipFill>
        <p:spPr>
          <a:xfrm>
            <a:off x="381000" y="1371600"/>
            <a:ext cx="2057400" cy="1676400"/>
          </a:xfrm>
          <a:prstGeom prst="rect">
            <a:avLst/>
          </a:prstGeom>
          <a:noFill/>
          <a:ln>
            <a:noFill/>
          </a:ln>
        </p:spPr>
      </p:pic>
      <p:pic>
        <p:nvPicPr>
          <p:cNvPr id="226" name="Google Shape;226;p29"/>
          <p:cNvPicPr preferRelativeResize="0"/>
          <p:nvPr/>
        </p:nvPicPr>
        <p:blipFill rotWithShape="1">
          <a:blip r:embed="rId4">
            <a:alphaModFix/>
          </a:blip>
          <a:srcRect b="17467" l="0" r="0" t="0"/>
          <a:stretch/>
        </p:blipFill>
        <p:spPr>
          <a:xfrm>
            <a:off x="4617546" y="1387549"/>
            <a:ext cx="2011854" cy="1660451"/>
          </a:xfrm>
          <a:prstGeom prst="rect">
            <a:avLst/>
          </a:prstGeom>
          <a:noFill/>
          <a:ln>
            <a:noFill/>
          </a:ln>
        </p:spPr>
      </p:pic>
      <p:pic>
        <p:nvPicPr>
          <p:cNvPr id="227" name="Google Shape;227;p29"/>
          <p:cNvPicPr preferRelativeResize="0"/>
          <p:nvPr/>
        </p:nvPicPr>
        <p:blipFill rotWithShape="1">
          <a:blip r:embed="rId5">
            <a:alphaModFix/>
          </a:blip>
          <a:srcRect b="15555" l="0" r="0" t="0"/>
          <a:stretch/>
        </p:blipFill>
        <p:spPr>
          <a:xfrm>
            <a:off x="2552448" y="1424763"/>
            <a:ext cx="1943352" cy="1641053"/>
          </a:xfrm>
          <a:prstGeom prst="rect">
            <a:avLst/>
          </a:prstGeom>
          <a:noFill/>
          <a:ln>
            <a:noFill/>
          </a:ln>
        </p:spPr>
      </p:pic>
      <p:pic>
        <p:nvPicPr>
          <p:cNvPr id="228" name="Google Shape;228;p29"/>
          <p:cNvPicPr preferRelativeResize="0"/>
          <p:nvPr/>
        </p:nvPicPr>
        <p:blipFill rotWithShape="1">
          <a:blip r:embed="rId6">
            <a:alphaModFix/>
          </a:blip>
          <a:srcRect b="12977" l="0" r="0" t="0"/>
          <a:stretch/>
        </p:blipFill>
        <p:spPr>
          <a:xfrm>
            <a:off x="6807828" y="1369733"/>
            <a:ext cx="1878972" cy="1635142"/>
          </a:xfrm>
          <a:prstGeom prst="rect">
            <a:avLst/>
          </a:prstGeom>
          <a:noFill/>
          <a:ln>
            <a:noFill/>
          </a:ln>
        </p:spPr>
      </p:pic>
      <p:pic>
        <p:nvPicPr>
          <p:cNvPr id="229" name="Google Shape;229;p29"/>
          <p:cNvPicPr preferRelativeResize="0"/>
          <p:nvPr/>
        </p:nvPicPr>
        <p:blipFill rotWithShape="1">
          <a:blip r:embed="rId7">
            <a:alphaModFix/>
          </a:blip>
          <a:srcRect b="17123" l="0" r="0" t="0"/>
          <a:stretch/>
        </p:blipFill>
        <p:spPr>
          <a:xfrm>
            <a:off x="1107733" y="3957178"/>
            <a:ext cx="2013216" cy="1668477"/>
          </a:xfrm>
          <a:prstGeom prst="rect">
            <a:avLst/>
          </a:prstGeom>
          <a:noFill/>
          <a:ln>
            <a:noFill/>
          </a:ln>
        </p:spPr>
      </p:pic>
      <p:pic>
        <p:nvPicPr>
          <p:cNvPr id="230" name="Google Shape;230;p29"/>
          <p:cNvPicPr preferRelativeResize="0"/>
          <p:nvPr/>
        </p:nvPicPr>
        <p:blipFill rotWithShape="1">
          <a:blip r:embed="rId8">
            <a:alphaModFix/>
          </a:blip>
          <a:srcRect b="13493" l="0" r="0" t="0"/>
          <a:stretch/>
        </p:blipFill>
        <p:spPr>
          <a:xfrm>
            <a:off x="3657600" y="3831318"/>
            <a:ext cx="2074208" cy="1794338"/>
          </a:xfrm>
          <a:prstGeom prst="rect">
            <a:avLst/>
          </a:prstGeom>
          <a:noFill/>
          <a:ln>
            <a:noFill/>
          </a:ln>
        </p:spPr>
      </p:pic>
      <p:pic>
        <p:nvPicPr>
          <p:cNvPr id="231" name="Google Shape;231;p29"/>
          <p:cNvPicPr preferRelativeResize="0"/>
          <p:nvPr/>
        </p:nvPicPr>
        <p:blipFill rotWithShape="1">
          <a:blip r:embed="rId9">
            <a:alphaModFix/>
          </a:blip>
          <a:srcRect b="15987" l="0" r="0" t="0"/>
          <a:stretch/>
        </p:blipFill>
        <p:spPr>
          <a:xfrm>
            <a:off x="6141521" y="3915949"/>
            <a:ext cx="2011879" cy="1690214"/>
          </a:xfrm>
          <a:prstGeom prst="rect">
            <a:avLst/>
          </a:prstGeom>
          <a:noFill/>
          <a:ln>
            <a:noFill/>
          </a:ln>
        </p:spPr>
      </p:pic>
      <p:sp>
        <p:nvSpPr>
          <p:cNvPr id="232" name="Google Shape;232;p29"/>
          <p:cNvSpPr txBox="1"/>
          <p:nvPr/>
        </p:nvSpPr>
        <p:spPr>
          <a:xfrm>
            <a:off x="495300" y="2967335"/>
            <a:ext cx="18288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Bar chart</a:t>
            </a:r>
            <a:endParaRPr/>
          </a:p>
        </p:txBody>
      </p:sp>
      <p:sp>
        <p:nvSpPr>
          <p:cNvPr id="233" name="Google Shape;233;p29"/>
          <p:cNvSpPr txBox="1"/>
          <p:nvPr/>
        </p:nvSpPr>
        <p:spPr>
          <a:xfrm>
            <a:off x="2619471" y="2967335"/>
            <a:ext cx="18288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Line chart</a:t>
            </a:r>
            <a:endParaRPr/>
          </a:p>
        </p:txBody>
      </p:sp>
      <p:sp>
        <p:nvSpPr>
          <p:cNvPr id="234" name="Google Shape;234;p29"/>
          <p:cNvSpPr txBox="1"/>
          <p:nvPr/>
        </p:nvSpPr>
        <p:spPr>
          <a:xfrm>
            <a:off x="4754607" y="2967335"/>
            <a:ext cx="18288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Scatter plot</a:t>
            </a:r>
            <a:endParaRPr/>
          </a:p>
        </p:txBody>
      </p:sp>
      <p:sp>
        <p:nvSpPr>
          <p:cNvPr id="235" name="Google Shape;235;p29"/>
          <p:cNvSpPr txBox="1"/>
          <p:nvPr/>
        </p:nvSpPr>
        <p:spPr>
          <a:xfrm>
            <a:off x="6777149" y="2971680"/>
            <a:ext cx="18288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Area chart</a:t>
            </a:r>
            <a:endParaRPr/>
          </a:p>
        </p:txBody>
      </p:sp>
      <p:sp>
        <p:nvSpPr>
          <p:cNvPr id="236" name="Google Shape;236;p29"/>
          <p:cNvSpPr txBox="1"/>
          <p:nvPr/>
        </p:nvSpPr>
        <p:spPr>
          <a:xfrm>
            <a:off x="1238334" y="5606163"/>
            <a:ext cx="18288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Pie chart</a:t>
            </a:r>
            <a:endParaRPr/>
          </a:p>
        </p:txBody>
      </p:sp>
      <p:sp>
        <p:nvSpPr>
          <p:cNvPr id="237" name="Google Shape;237;p29"/>
          <p:cNvSpPr txBox="1"/>
          <p:nvPr/>
        </p:nvSpPr>
        <p:spPr>
          <a:xfrm>
            <a:off x="3779346" y="5625655"/>
            <a:ext cx="195246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Bubble chart</a:t>
            </a:r>
            <a:endParaRPr/>
          </a:p>
        </p:txBody>
      </p:sp>
      <p:sp>
        <p:nvSpPr>
          <p:cNvPr id="238" name="Google Shape;238;p29"/>
          <p:cNvSpPr txBox="1"/>
          <p:nvPr/>
        </p:nvSpPr>
        <p:spPr>
          <a:xfrm>
            <a:off x="6324600" y="5625655"/>
            <a:ext cx="18288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Heat map</a:t>
            </a:r>
            <a:endParaRPr/>
          </a:p>
        </p:txBody>
      </p:sp>
      <p:sp>
        <p:nvSpPr>
          <p:cNvPr id="239" name="Google Shape;239;p29"/>
          <p:cNvSpPr txBox="1"/>
          <p:nvPr/>
        </p:nvSpPr>
        <p:spPr>
          <a:xfrm>
            <a:off x="3380989" y="6258668"/>
            <a:ext cx="5521063"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Calibri"/>
                <a:ea typeface="Calibri"/>
                <a:cs typeface="Calibri"/>
                <a:sym typeface="Calibri"/>
              </a:rPr>
              <a:t>Alexander Blagochevsky, Austin Condiff, Pham Thi Dieu Linh, Yohann Berger, Sergey Demushkin, The Noun Project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Other types </a:t>
            </a:r>
            <a:endParaRPr/>
          </a:p>
        </p:txBody>
      </p:sp>
      <p:pic>
        <p:nvPicPr>
          <p:cNvPr id="246" name="Google Shape;246;p30"/>
          <p:cNvPicPr preferRelativeResize="0"/>
          <p:nvPr>
            <p:ph idx="1" type="body"/>
          </p:nvPr>
        </p:nvPicPr>
        <p:blipFill rotWithShape="1">
          <a:blip r:embed="rId3">
            <a:alphaModFix/>
          </a:blip>
          <a:srcRect b="35115" l="4546" r="0" t="19058"/>
          <a:stretch/>
        </p:blipFill>
        <p:spPr>
          <a:xfrm>
            <a:off x="-152400" y="-609600"/>
            <a:ext cx="9296400" cy="9067800"/>
          </a:xfrm>
          <a:prstGeom prst="rect">
            <a:avLst/>
          </a:prstGeom>
          <a:noFill/>
          <a:ln>
            <a:noFill/>
          </a:ln>
        </p:spPr>
      </p:pic>
      <p:sp>
        <p:nvSpPr>
          <p:cNvPr id="247" name="Google Shape;247;p30"/>
          <p:cNvSpPr txBox="1"/>
          <p:nvPr/>
        </p:nvSpPr>
        <p:spPr>
          <a:xfrm>
            <a:off x="7393256" y="6629400"/>
            <a:ext cx="760144"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Calibri"/>
                <a:ea typeface="Calibri"/>
                <a:cs typeface="Calibri"/>
                <a:sym typeface="Calibri"/>
              </a:rPr>
              <a:t>© Anna Vital</a:t>
            </a:r>
            <a:endParaRPr sz="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Example and code</a:t>
            </a:r>
            <a:endParaRPr/>
          </a:p>
        </p:txBody>
      </p:sp>
      <p:sp>
        <p:nvSpPr>
          <p:cNvPr id="253" name="Google Shape;253;p3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Download code in the classroom</a:t>
            </a:r>
            <a:endParaRPr/>
          </a:p>
          <a:p>
            <a:pPr indent="-171450" lvl="0" marL="171450" rtl="0" algn="l">
              <a:lnSpc>
                <a:spcPct val="90000"/>
              </a:lnSpc>
              <a:spcBef>
                <a:spcPts val="750"/>
              </a:spcBef>
              <a:spcAft>
                <a:spcPts val="0"/>
              </a:spcAft>
              <a:buClr>
                <a:schemeClr val="dk1"/>
              </a:buClr>
              <a:buSzPts val="2100"/>
              <a:buChar char="•"/>
            </a:pPr>
            <a:r>
              <a:rPr lang="en-US"/>
              <a:t>On class: follow a step by step tutorial</a:t>
            </a:r>
            <a:endParaRPr/>
          </a:p>
        </p:txBody>
      </p:sp>
      <p:sp>
        <p:nvSpPr>
          <p:cNvPr id="254" name="Google Shape;254;p3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900">
                <a:solidFill>
                  <a:schemeClr val="dk1"/>
                </a:solidFill>
                <a:latin typeface="Arial"/>
                <a:ea typeface="Arial"/>
                <a:cs typeface="Arial"/>
                <a:sym typeface="Arial"/>
              </a:rPr>
              <a:t>‹#›</a:t>
            </a:fld>
            <a:endParaRPr sz="90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Goals of the Presentation</a:t>
            </a:r>
            <a:endParaRPr/>
          </a:p>
        </p:txBody>
      </p:sp>
      <p:sp>
        <p:nvSpPr>
          <p:cNvPr id="113" name="Google Shape;113;p17"/>
          <p:cNvSpPr txBox="1"/>
          <p:nvPr>
            <p:ph idx="1" type="body"/>
          </p:nvPr>
        </p:nvSpPr>
        <p:spPr>
          <a:xfrm>
            <a:off x="847725" y="1981200"/>
            <a:ext cx="7729537" cy="44958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US"/>
              <a:t>What makes a data visualization</a:t>
            </a:r>
            <a:endParaRPr/>
          </a:p>
          <a:p>
            <a:pPr indent="-171450" lvl="0" marL="171450" rtl="0" algn="l">
              <a:lnSpc>
                <a:spcPct val="90000"/>
              </a:lnSpc>
              <a:spcBef>
                <a:spcPts val="750"/>
              </a:spcBef>
              <a:spcAft>
                <a:spcPts val="0"/>
              </a:spcAft>
              <a:buClr>
                <a:schemeClr val="dk1"/>
              </a:buClr>
              <a:buSzPts val="2100"/>
              <a:buChar char="•"/>
            </a:pPr>
            <a:r>
              <a:rPr lang="en-US"/>
              <a:t>Why they can be effective</a:t>
            </a:r>
            <a:endParaRPr/>
          </a:p>
          <a:p>
            <a:pPr indent="-171450" lvl="0" marL="171450" rtl="0" algn="l">
              <a:lnSpc>
                <a:spcPct val="90000"/>
              </a:lnSpc>
              <a:spcBef>
                <a:spcPts val="750"/>
              </a:spcBef>
              <a:spcAft>
                <a:spcPts val="0"/>
              </a:spcAft>
              <a:buClr>
                <a:schemeClr val="dk1"/>
              </a:buClr>
              <a:buSzPts val="2100"/>
              <a:buChar char="•"/>
            </a:pPr>
            <a:r>
              <a:rPr lang="en-US"/>
              <a:t>How to plan</a:t>
            </a:r>
            <a:endParaRPr/>
          </a:p>
          <a:p>
            <a:pPr indent="-38100" lvl="0" marL="171450" rtl="0" algn="l">
              <a:lnSpc>
                <a:spcPct val="90000"/>
              </a:lnSpc>
              <a:spcBef>
                <a:spcPts val="750"/>
              </a:spcBef>
              <a:spcAft>
                <a:spcPts val="0"/>
              </a:spcAft>
              <a:buClr>
                <a:schemeClr val="dk1"/>
              </a:buClr>
              <a:buSzPts val="2100"/>
              <a:buNone/>
            </a:pPr>
            <a:r>
              <a:t/>
            </a:r>
            <a:endParaRPr/>
          </a:p>
          <a:p>
            <a:pPr indent="-38100" lvl="0" marL="171450" rtl="0" algn="l">
              <a:lnSpc>
                <a:spcPct val="90000"/>
              </a:lnSpc>
              <a:spcBef>
                <a:spcPts val="750"/>
              </a:spcBef>
              <a:spcAft>
                <a:spcPts val="0"/>
              </a:spcAft>
              <a:buClr>
                <a:schemeClr val="dk1"/>
              </a:buClr>
              <a:buSzPts val="2100"/>
              <a:buNone/>
            </a:pPr>
            <a:r>
              <a:t/>
            </a:r>
            <a:endParaRPr/>
          </a:p>
        </p:txBody>
      </p:sp>
      <p:sp>
        <p:nvSpPr>
          <p:cNvPr id="114" name="Google Shape;114;p17"/>
          <p:cNvSpPr txBox="1"/>
          <p:nvPr/>
        </p:nvSpPr>
        <p:spPr>
          <a:xfrm>
            <a:off x="881063" y="1371600"/>
            <a:ext cx="7729537"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96D1F"/>
              </a:buClr>
              <a:buSzPts val="2550"/>
              <a:buFont typeface="Noto Sans Symbols"/>
              <a:buNone/>
            </a:pPr>
            <a:r>
              <a:rPr b="0" i="0" lang="en-US" sz="3000" u="none" cap="none" strike="noStrike">
                <a:solidFill>
                  <a:schemeClr val="dk1"/>
                </a:solidFill>
                <a:latin typeface="Calibri"/>
                <a:ea typeface="Calibri"/>
                <a:cs typeface="Calibri"/>
                <a:sym typeface="Calibri"/>
              </a:rPr>
              <a:t>You will learn:</a:t>
            </a:r>
            <a:endParaRPr b="0" i="0" sz="30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nvSpPr>
        <p:spPr>
          <a:xfrm>
            <a:off x="685800" y="1752600"/>
            <a:ext cx="7772400" cy="2933700"/>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None/>
            </a:pPr>
            <a:r>
              <a:rPr b="0" i="0" lang="en-US" sz="5000" u="none" cap="none" strike="noStrike">
                <a:solidFill>
                  <a:schemeClr val="accent1"/>
                </a:solidFill>
                <a:latin typeface="Calibri"/>
                <a:ea typeface="Calibri"/>
                <a:cs typeface="Calibri"/>
                <a:sym typeface="Calibri"/>
              </a:rPr>
              <a:t>WHAT IS </a:t>
            </a:r>
            <a:endParaRPr/>
          </a:p>
          <a:p>
            <a:pPr indent="0" lvl="0" marL="0" marR="0" rtl="0" algn="ctr">
              <a:lnSpc>
                <a:spcPct val="120000"/>
              </a:lnSpc>
              <a:spcBef>
                <a:spcPts val="0"/>
              </a:spcBef>
              <a:spcAft>
                <a:spcPts val="0"/>
              </a:spcAft>
              <a:buNone/>
            </a:pPr>
            <a:r>
              <a:rPr b="1" i="0" lang="en-US" sz="7200" u="none" cap="none" strike="noStrike">
                <a:solidFill>
                  <a:schemeClr val="accent1"/>
                </a:solidFill>
                <a:latin typeface="Calibri"/>
                <a:ea typeface="Calibri"/>
                <a:cs typeface="Calibri"/>
                <a:sym typeface="Calibri"/>
              </a:rPr>
              <a:t>DATA </a:t>
            </a:r>
            <a:r>
              <a:rPr b="1" i="0" lang="en-US" sz="5500" u="none" cap="none" strike="noStrike">
                <a:solidFill>
                  <a:schemeClr val="accent1"/>
                </a:solidFill>
                <a:latin typeface="Calibri"/>
                <a:ea typeface="Calibri"/>
                <a:cs typeface="Calibri"/>
                <a:sym typeface="Calibri"/>
              </a:rPr>
              <a:t>VISUALIZATION?</a:t>
            </a:r>
            <a:br>
              <a:rPr b="1" i="0" lang="en-US" sz="5500" u="none" cap="none" strike="noStrike">
                <a:solidFill>
                  <a:schemeClr val="accent1"/>
                </a:solidFill>
                <a:latin typeface="Calibri"/>
                <a:ea typeface="Calibri"/>
                <a:cs typeface="Calibri"/>
                <a:sym typeface="Calibri"/>
              </a:rPr>
            </a:br>
            <a:endParaRPr b="1" i="0" sz="5500" u="none" cap="none" strike="noStrike">
              <a:solidFill>
                <a:schemeClr val="accent1"/>
              </a:solidFill>
              <a:latin typeface="Calibri"/>
              <a:ea typeface="Calibri"/>
              <a:cs typeface="Calibri"/>
              <a:sym typeface="Calibri"/>
            </a:endParaRPr>
          </a:p>
        </p:txBody>
      </p:sp>
      <p:sp>
        <p:nvSpPr>
          <p:cNvPr id="121" name="Google Shape;121;p1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838200" y="228600"/>
            <a:ext cx="7739062" cy="990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Name the Data Visualization</a:t>
            </a:r>
            <a:endParaRPr/>
          </a:p>
        </p:txBody>
      </p:sp>
      <p:pic>
        <p:nvPicPr>
          <p:cNvPr id="128" name="Google Shape;128;p19"/>
          <p:cNvPicPr preferRelativeResize="0"/>
          <p:nvPr>
            <p:ph idx="1" type="body"/>
          </p:nvPr>
        </p:nvPicPr>
        <p:blipFill rotWithShape="1">
          <a:blip r:embed="rId3">
            <a:alphaModFix/>
          </a:blip>
          <a:srcRect b="0" l="0" r="0" t="0"/>
          <a:stretch/>
        </p:blipFill>
        <p:spPr>
          <a:xfrm>
            <a:off x="1752600" y="1066800"/>
            <a:ext cx="2221566" cy="2043638"/>
          </a:xfrm>
          <a:prstGeom prst="rect">
            <a:avLst/>
          </a:prstGeom>
          <a:noFill/>
          <a:ln>
            <a:noFill/>
          </a:ln>
        </p:spPr>
      </p:pic>
      <p:sp>
        <p:nvSpPr>
          <p:cNvPr id="129" name="Google Shape;129;p19"/>
          <p:cNvSpPr txBox="1"/>
          <p:nvPr/>
        </p:nvSpPr>
        <p:spPr>
          <a:xfrm>
            <a:off x="6477000" y="1066800"/>
            <a:ext cx="22860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7200" u="none" cap="none" strike="noStrike">
                <a:solidFill>
                  <a:schemeClr val="dk1"/>
                </a:solidFill>
                <a:latin typeface="Calibri"/>
                <a:ea typeface="Calibri"/>
                <a:cs typeface="Calibri"/>
                <a:sym typeface="Calibri"/>
              </a:rPr>
              <a:t>58%</a:t>
            </a:r>
            <a:endParaRPr/>
          </a:p>
        </p:txBody>
      </p:sp>
      <p:pic>
        <p:nvPicPr>
          <p:cNvPr id="130" name="Google Shape;130;p19"/>
          <p:cNvPicPr preferRelativeResize="0"/>
          <p:nvPr/>
        </p:nvPicPr>
        <p:blipFill rotWithShape="1">
          <a:blip r:embed="rId4">
            <a:alphaModFix/>
          </a:blip>
          <a:srcRect b="0" l="1666" r="38333" t="0"/>
          <a:stretch/>
        </p:blipFill>
        <p:spPr>
          <a:xfrm>
            <a:off x="5206649" y="2590800"/>
            <a:ext cx="3352800" cy="3492500"/>
          </a:xfrm>
          <a:prstGeom prst="rect">
            <a:avLst/>
          </a:prstGeom>
          <a:noFill/>
          <a:ln>
            <a:noFill/>
          </a:ln>
        </p:spPr>
      </p:pic>
      <p:pic>
        <p:nvPicPr>
          <p:cNvPr id="131" name="Google Shape;131;p19"/>
          <p:cNvPicPr preferRelativeResize="0"/>
          <p:nvPr/>
        </p:nvPicPr>
        <p:blipFill rotWithShape="1">
          <a:blip r:embed="rId5">
            <a:alphaModFix/>
          </a:blip>
          <a:srcRect b="15555" l="0" r="0" t="0"/>
          <a:stretch/>
        </p:blipFill>
        <p:spPr>
          <a:xfrm>
            <a:off x="5206649" y="1009606"/>
            <a:ext cx="1357854" cy="1146632"/>
          </a:xfrm>
          <a:prstGeom prst="rect">
            <a:avLst/>
          </a:prstGeom>
          <a:noFill/>
          <a:ln>
            <a:noFill/>
          </a:ln>
        </p:spPr>
      </p:pic>
      <p:sp>
        <p:nvSpPr>
          <p:cNvPr id="132" name="Google Shape;132;p19"/>
          <p:cNvSpPr txBox="1"/>
          <p:nvPr/>
        </p:nvSpPr>
        <p:spPr>
          <a:xfrm>
            <a:off x="6715855" y="2265797"/>
            <a:ext cx="1861407"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Calibri"/>
                <a:ea typeface="Calibri"/>
                <a:cs typeface="Calibri"/>
                <a:sym typeface="Calibri"/>
              </a:rPr>
              <a:t>George Patterson, The Noun Project</a:t>
            </a:r>
            <a:endParaRPr/>
          </a:p>
        </p:txBody>
      </p:sp>
      <p:sp>
        <p:nvSpPr>
          <p:cNvPr id="133" name="Google Shape;133;p19"/>
          <p:cNvSpPr txBox="1"/>
          <p:nvPr/>
        </p:nvSpPr>
        <p:spPr>
          <a:xfrm>
            <a:off x="3365697" y="6113736"/>
            <a:ext cx="1342034"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Calibri"/>
                <a:ea typeface="Calibri"/>
                <a:cs typeface="Calibri"/>
                <a:sym typeface="Calibri"/>
              </a:rPr>
              <a:t>Map data © 2016 Google</a:t>
            </a:r>
            <a:endParaRPr sz="800">
              <a:solidFill>
                <a:schemeClr val="dk1"/>
              </a:solidFill>
              <a:latin typeface="Calibri"/>
              <a:ea typeface="Calibri"/>
              <a:cs typeface="Calibri"/>
              <a:sym typeface="Calibri"/>
            </a:endParaRPr>
          </a:p>
        </p:txBody>
      </p:sp>
      <p:sp>
        <p:nvSpPr>
          <p:cNvPr id="134" name="Google Shape;134;p19"/>
          <p:cNvSpPr txBox="1"/>
          <p:nvPr/>
        </p:nvSpPr>
        <p:spPr>
          <a:xfrm>
            <a:off x="7861348" y="6085137"/>
            <a:ext cx="8082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Calibri"/>
                <a:ea typeface="Calibri"/>
                <a:cs typeface="Calibri"/>
                <a:sym typeface="Calibri"/>
              </a:rPr>
              <a:t>© Ben Willers</a:t>
            </a:r>
            <a:endParaRPr sz="800">
              <a:solidFill>
                <a:schemeClr val="dk1"/>
              </a:solidFill>
              <a:latin typeface="Calibri"/>
              <a:ea typeface="Calibri"/>
              <a:cs typeface="Calibri"/>
              <a:sym typeface="Calibri"/>
            </a:endParaRPr>
          </a:p>
        </p:txBody>
      </p:sp>
      <p:pic>
        <p:nvPicPr>
          <p:cNvPr id="135" name="Google Shape;135;p19"/>
          <p:cNvPicPr preferRelativeResize="0"/>
          <p:nvPr/>
        </p:nvPicPr>
        <p:blipFill rotWithShape="1">
          <a:blip r:embed="rId6">
            <a:alphaModFix/>
          </a:blip>
          <a:srcRect b="0" l="0" r="0" t="0"/>
          <a:stretch/>
        </p:blipFill>
        <p:spPr>
          <a:xfrm>
            <a:off x="914400" y="3352800"/>
            <a:ext cx="3810000" cy="270822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0"/>
          <p:cNvSpPr txBox="1"/>
          <p:nvPr>
            <p:ph idx="1" type="body"/>
          </p:nvPr>
        </p:nvSpPr>
        <p:spPr>
          <a:xfrm>
            <a:off x="914400" y="1600200"/>
            <a:ext cx="7315200" cy="27432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FFFFF"/>
              </a:buClr>
              <a:buSzPts val="3600"/>
              <a:buNone/>
            </a:pPr>
            <a:r>
              <a:rPr lang="en-US"/>
              <a:t>“Nicely designed posters with a few numbers on them aren’t really data viz.”</a:t>
            </a:r>
            <a:endParaRPr/>
          </a:p>
          <a:p>
            <a:pPr indent="0" lvl="0" marL="0" rtl="0" algn="ctr">
              <a:lnSpc>
                <a:spcPct val="90000"/>
              </a:lnSpc>
              <a:spcBef>
                <a:spcPts val="750"/>
              </a:spcBef>
              <a:spcAft>
                <a:spcPts val="0"/>
              </a:spcAft>
              <a:buClr>
                <a:srgbClr val="FFFFFF"/>
              </a:buClr>
              <a:buSzPts val="3600"/>
              <a:buNone/>
            </a:pPr>
            <a:r>
              <a:t/>
            </a:r>
            <a:endParaRPr/>
          </a:p>
          <a:p>
            <a:pPr indent="0" lvl="0" marL="0" rtl="0" algn="l">
              <a:lnSpc>
                <a:spcPct val="90000"/>
              </a:lnSpc>
              <a:spcBef>
                <a:spcPts val="750"/>
              </a:spcBef>
              <a:spcAft>
                <a:spcPts val="0"/>
              </a:spcAft>
              <a:buClr>
                <a:srgbClr val="FFFFFF"/>
              </a:buClr>
              <a:buSzPts val="3200"/>
              <a:buNone/>
            </a:pPr>
            <a:r>
              <a:t/>
            </a:r>
            <a:endParaRPr sz="3200"/>
          </a:p>
          <a:p>
            <a:pPr indent="0" lvl="0" marL="0" rtl="0" algn="l">
              <a:lnSpc>
                <a:spcPct val="90000"/>
              </a:lnSpc>
              <a:spcBef>
                <a:spcPts val="750"/>
              </a:spcBef>
              <a:spcAft>
                <a:spcPts val="0"/>
              </a:spcAft>
              <a:buClr>
                <a:srgbClr val="FFFFFF"/>
              </a:buClr>
              <a:buSzPts val="3200"/>
              <a:buNone/>
            </a:pPr>
            <a:r>
              <a:t/>
            </a:r>
            <a:endParaRPr sz="3200"/>
          </a:p>
          <a:p>
            <a:pPr indent="0" lvl="0" marL="0" rtl="0" algn="l">
              <a:lnSpc>
                <a:spcPct val="90000"/>
              </a:lnSpc>
              <a:spcBef>
                <a:spcPts val="750"/>
              </a:spcBef>
              <a:spcAft>
                <a:spcPts val="0"/>
              </a:spcAft>
              <a:buClr>
                <a:srgbClr val="FFFFFF"/>
              </a:buClr>
              <a:buSzPts val="3200"/>
              <a:buNone/>
            </a:pPr>
            <a:r>
              <a:t/>
            </a:r>
            <a:endParaRPr sz="3200"/>
          </a:p>
          <a:p>
            <a:pPr indent="0" lvl="0" marL="0" rtl="0" algn="l">
              <a:lnSpc>
                <a:spcPct val="90000"/>
              </a:lnSpc>
              <a:spcBef>
                <a:spcPts val="750"/>
              </a:spcBef>
              <a:spcAft>
                <a:spcPts val="0"/>
              </a:spcAft>
              <a:buClr>
                <a:srgbClr val="FFFFFF"/>
              </a:buClr>
              <a:buSzPts val="3200"/>
              <a:buNone/>
            </a:pPr>
            <a:r>
              <a:t/>
            </a:r>
            <a:endParaRPr sz="3200"/>
          </a:p>
          <a:p>
            <a:pPr indent="0" lvl="0" marL="0" rtl="0" algn="ctr">
              <a:lnSpc>
                <a:spcPct val="90000"/>
              </a:lnSpc>
              <a:spcBef>
                <a:spcPts val="750"/>
              </a:spcBef>
              <a:spcAft>
                <a:spcPts val="0"/>
              </a:spcAft>
              <a:buClr>
                <a:srgbClr val="FFFFFF"/>
              </a:buClr>
              <a:buSzPts val="3200"/>
              <a:buNone/>
            </a:pPr>
            <a:r>
              <a:t/>
            </a:r>
            <a:endParaRPr sz="3200"/>
          </a:p>
        </p:txBody>
      </p:sp>
      <p:sp>
        <p:nvSpPr>
          <p:cNvPr id="142" name="Google Shape;142;p20"/>
          <p:cNvSpPr txBox="1"/>
          <p:nvPr/>
        </p:nvSpPr>
        <p:spPr>
          <a:xfrm>
            <a:off x="838200" y="5334000"/>
            <a:ext cx="6858000" cy="14096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FFFFFF"/>
                </a:solidFill>
                <a:latin typeface="Arial Black"/>
                <a:ea typeface="Arial Black"/>
                <a:cs typeface="Arial Black"/>
                <a:sym typeface="Arial Black"/>
              </a:rPr>
              <a:t>– Amanda Cox</a:t>
            </a:r>
            <a:endParaRPr/>
          </a:p>
          <a:p>
            <a:pPr indent="0" lvl="0" marL="0" marR="0" rtl="0" algn="l">
              <a:spcBef>
                <a:spcPts val="560"/>
              </a:spcBef>
              <a:spcAft>
                <a:spcPts val="0"/>
              </a:spcAft>
              <a:buNone/>
            </a:pPr>
            <a:r>
              <a:rPr lang="en-US" sz="2800">
                <a:solidFill>
                  <a:srgbClr val="FFFFFF"/>
                </a:solidFill>
                <a:latin typeface="Arial Black"/>
                <a:ea typeface="Arial Black"/>
                <a:cs typeface="Arial Black"/>
                <a:sym typeface="Arial Black"/>
              </a:rPr>
              <a:t>Editor of Upshot, New York Times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p:nvPr/>
        </p:nvSpPr>
        <p:spPr>
          <a:xfrm>
            <a:off x="990600" y="2209800"/>
            <a:ext cx="7467600" cy="2286000"/>
          </a:xfrm>
          <a:prstGeom prst="rect">
            <a:avLst/>
          </a:prstGeom>
          <a:solidFill>
            <a:srgbClr val="717073">
              <a:alpha val="1490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149" name="Google Shape;149;p2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Defining the Medium</a:t>
            </a:r>
            <a:endParaRPr/>
          </a:p>
        </p:txBody>
      </p:sp>
      <p:sp>
        <p:nvSpPr>
          <p:cNvPr id="150" name="Google Shape;150;p21"/>
          <p:cNvSpPr txBox="1"/>
          <p:nvPr>
            <p:ph idx="1" type="body"/>
          </p:nvPr>
        </p:nvSpPr>
        <p:spPr>
          <a:xfrm>
            <a:off x="2556628" y="2362200"/>
            <a:ext cx="5894645" cy="2895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None/>
            </a:pPr>
            <a:r>
              <a:rPr b="1" lang="en-US" sz="3200"/>
              <a:t>Data visualization: </a:t>
            </a:r>
            <a:r>
              <a:rPr lang="en-US" sz="3200"/>
              <a:t>A nontext- based representation of data that enhances the understanding of that data.</a:t>
            </a:r>
            <a:endParaRPr/>
          </a:p>
        </p:txBody>
      </p:sp>
      <p:pic>
        <p:nvPicPr>
          <p:cNvPr id="151" name="Google Shape;151;p21"/>
          <p:cNvPicPr preferRelativeResize="0"/>
          <p:nvPr/>
        </p:nvPicPr>
        <p:blipFill rotWithShape="1">
          <a:blip r:embed="rId3">
            <a:alphaModFix/>
          </a:blip>
          <a:srcRect b="21110" l="0" r="0" t="7777"/>
          <a:stretch/>
        </p:blipFill>
        <p:spPr>
          <a:xfrm>
            <a:off x="1139537" y="2787600"/>
            <a:ext cx="1268155" cy="901799"/>
          </a:xfrm>
          <a:prstGeom prst="rect">
            <a:avLst/>
          </a:prstGeom>
          <a:noFill/>
          <a:ln>
            <a:noFill/>
          </a:ln>
        </p:spPr>
      </p:pic>
      <p:sp>
        <p:nvSpPr>
          <p:cNvPr id="152" name="Google Shape;152;p21"/>
          <p:cNvSpPr txBox="1"/>
          <p:nvPr/>
        </p:nvSpPr>
        <p:spPr>
          <a:xfrm>
            <a:off x="6934200" y="6248400"/>
            <a:ext cx="1811714"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Calibri"/>
                <a:ea typeface="Calibri"/>
                <a:cs typeface="Calibri"/>
                <a:sym typeface="Calibri"/>
              </a:rPr>
              <a:t>Martha Ormiston, The Noun Project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2"/>
          <p:cNvSpPr txBox="1"/>
          <p:nvPr>
            <p:ph type="title"/>
          </p:nvPr>
        </p:nvSpPr>
        <p:spPr>
          <a:xfrm>
            <a:off x="838200" y="228600"/>
            <a:ext cx="7924800" cy="990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sz="3200"/>
              <a:t>Name the Data Visualization (Revisited)</a:t>
            </a:r>
            <a:endParaRPr/>
          </a:p>
        </p:txBody>
      </p:sp>
      <p:pic>
        <p:nvPicPr>
          <p:cNvPr id="159" name="Google Shape;159;p22"/>
          <p:cNvPicPr preferRelativeResize="0"/>
          <p:nvPr>
            <p:ph idx="1" type="body"/>
          </p:nvPr>
        </p:nvPicPr>
        <p:blipFill rotWithShape="1">
          <a:blip r:embed="rId3">
            <a:alphaModFix/>
          </a:blip>
          <a:srcRect b="0" l="0" r="0" t="0"/>
          <a:stretch/>
        </p:blipFill>
        <p:spPr>
          <a:xfrm>
            <a:off x="1752600" y="1066800"/>
            <a:ext cx="2221566" cy="2043638"/>
          </a:xfrm>
          <a:prstGeom prst="rect">
            <a:avLst/>
          </a:prstGeom>
          <a:noFill/>
          <a:ln>
            <a:noFill/>
          </a:ln>
        </p:spPr>
      </p:pic>
      <p:sp>
        <p:nvSpPr>
          <p:cNvPr id="160" name="Google Shape;160;p22"/>
          <p:cNvSpPr txBox="1"/>
          <p:nvPr/>
        </p:nvSpPr>
        <p:spPr>
          <a:xfrm>
            <a:off x="6477000" y="1066800"/>
            <a:ext cx="22860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200">
                <a:solidFill>
                  <a:schemeClr val="dk1"/>
                </a:solidFill>
                <a:latin typeface="Calibri"/>
                <a:ea typeface="Calibri"/>
                <a:cs typeface="Calibri"/>
                <a:sym typeface="Calibri"/>
              </a:rPr>
              <a:t>58%</a:t>
            </a:r>
            <a:endParaRPr/>
          </a:p>
        </p:txBody>
      </p:sp>
      <p:pic>
        <p:nvPicPr>
          <p:cNvPr id="161" name="Google Shape;161;p22"/>
          <p:cNvPicPr preferRelativeResize="0"/>
          <p:nvPr/>
        </p:nvPicPr>
        <p:blipFill rotWithShape="1">
          <a:blip r:embed="rId4">
            <a:alphaModFix/>
          </a:blip>
          <a:srcRect b="0" l="1666" r="38333" t="0"/>
          <a:stretch/>
        </p:blipFill>
        <p:spPr>
          <a:xfrm>
            <a:off x="5206649" y="2590800"/>
            <a:ext cx="3352800" cy="3492500"/>
          </a:xfrm>
          <a:prstGeom prst="rect">
            <a:avLst/>
          </a:prstGeom>
          <a:noFill/>
          <a:ln>
            <a:noFill/>
          </a:ln>
        </p:spPr>
      </p:pic>
      <p:pic>
        <p:nvPicPr>
          <p:cNvPr id="162" name="Google Shape;162;p22"/>
          <p:cNvPicPr preferRelativeResize="0"/>
          <p:nvPr/>
        </p:nvPicPr>
        <p:blipFill rotWithShape="1">
          <a:blip r:embed="rId5">
            <a:alphaModFix/>
          </a:blip>
          <a:srcRect b="15555" l="0" r="0" t="0"/>
          <a:stretch/>
        </p:blipFill>
        <p:spPr>
          <a:xfrm>
            <a:off x="5206649" y="1009606"/>
            <a:ext cx="1357854" cy="1146632"/>
          </a:xfrm>
          <a:prstGeom prst="rect">
            <a:avLst/>
          </a:prstGeom>
          <a:noFill/>
          <a:ln>
            <a:noFill/>
          </a:ln>
        </p:spPr>
      </p:pic>
      <p:sp>
        <p:nvSpPr>
          <p:cNvPr id="163" name="Google Shape;163;p22"/>
          <p:cNvSpPr txBox="1"/>
          <p:nvPr/>
        </p:nvSpPr>
        <p:spPr>
          <a:xfrm>
            <a:off x="6715855" y="2265797"/>
            <a:ext cx="1861407"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Calibri"/>
                <a:ea typeface="Calibri"/>
                <a:cs typeface="Calibri"/>
                <a:sym typeface="Calibri"/>
              </a:rPr>
              <a:t>George Patterson, The Noun Project</a:t>
            </a:r>
            <a:endParaRPr/>
          </a:p>
        </p:txBody>
      </p:sp>
      <p:sp>
        <p:nvSpPr>
          <p:cNvPr id="164" name="Google Shape;164;p22"/>
          <p:cNvSpPr txBox="1"/>
          <p:nvPr/>
        </p:nvSpPr>
        <p:spPr>
          <a:xfrm>
            <a:off x="3365697" y="6113736"/>
            <a:ext cx="1342034"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Calibri"/>
                <a:ea typeface="Calibri"/>
                <a:cs typeface="Calibri"/>
                <a:sym typeface="Calibri"/>
              </a:rPr>
              <a:t>Map data © 2016 Google</a:t>
            </a:r>
            <a:endParaRPr sz="800">
              <a:solidFill>
                <a:schemeClr val="dk1"/>
              </a:solidFill>
              <a:latin typeface="Calibri"/>
              <a:ea typeface="Calibri"/>
              <a:cs typeface="Calibri"/>
              <a:sym typeface="Calibri"/>
            </a:endParaRPr>
          </a:p>
        </p:txBody>
      </p:sp>
      <p:sp>
        <p:nvSpPr>
          <p:cNvPr id="165" name="Google Shape;165;p22"/>
          <p:cNvSpPr txBox="1"/>
          <p:nvPr/>
        </p:nvSpPr>
        <p:spPr>
          <a:xfrm>
            <a:off x="7861348" y="6085137"/>
            <a:ext cx="8082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Calibri"/>
                <a:ea typeface="Calibri"/>
                <a:cs typeface="Calibri"/>
                <a:sym typeface="Calibri"/>
              </a:rPr>
              <a:t>© Ben Willers</a:t>
            </a:r>
            <a:endParaRPr sz="800">
              <a:solidFill>
                <a:schemeClr val="dk1"/>
              </a:solidFill>
              <a:latin typeface="Calibri"/>
              <a:ea typeface="Calibri"/>
              <a:cs typeface="Calibri"/>
              <a:sym typeface="Calibri"/>
            </a:endParaRPr>
          </a:p>
        </p:txBody>
      </p:sp>
      <p:pic>
        <p:nvPicPr>
          <p:cNvPr id="166" name="Google Shape;166;p22"/>
          <p:cNvPicPr preferRelativeResize="0"/>
          <p:nvPr/>
        </p:nvPicPr>
        <p:blipFill rotWithShape="1">
          <a:blip r:embed="rId6">
            <a:alphaModFix/>
          </a:blip>
          <a:srcRect b="0" l="0" r="0" t="0"/>
          <a:stretch/>
        </p:blipFill>
        <p:spPr>
          <a:xfrm>
            <a:off x="914400" y="3352800"/>
            <a:ext cx="3810000" cy="27082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Data Visualization vs. Infographic</a:t>
            </a:r>
            <a:endParaRPr/>
          </a:p>
        </p:txBody>
      </p:sp>
      <p:cxnSp>
        <p:nvCxnSpPr>
          <p:cNvPr id="173" name="Google Shape;173;p23"/>
          <p:cNvCxnSpPr/>
          <p:nvPr/>
        </p:nvCxnSpPr>
        <p:spPr>
          <a:xfrm>
            <a:off x="3124200" y="6701135"/>
            <a:ext cx="5453062" cy="0"/>
          </a:xfrm>
          <a:prstGeom prst="straightConnector1">
            <a:avLst/>
          </a:prstGeom>
          <a:solidFill>
            <a:schemeClr val="accent1"/>
          </a:solidFill>
          <a:ln cap="flat" cmpd="sng" w="19050">
            <a:solidFill>
              <a:schemeClr val="dk1"/>
            </a:solidFill>
            <a:prstDash val="dot"/>
            <a:round/>
            <a:headEnd len="sm" w="sm" type="none"/>
            <a:tailEnd len="sm" w="sm" type="none"/>
          </a:ln>
        </p:spPr>
      </p:cxnSp>
      <p:cxnSp>
        <p:nvCxnSpPr>
          <p:cNvPr id="174" name="Google Shape;174;p23"/>
          <p:cNvCxnSpPr/>
          <p:nvPr/>
        </p:nvCxnSpPr>
        <p:spPr>
          <a:xfrm>
            <a:off x="2683669" y="8001000"/>
            <a:ext cx="5893593" cy="0"/>
          </a:xfrm>
          <a:prstGeom prst="straightConnector1">
            <a:avLst/>
          </a:prstGeom>
          <a:solidFill>
            <a:schemeClr val="accent1"/>
          </a:solidFill>
          <a:ln cap="flat" cmpd="sng" w="19050">
            <a:solidFill>
              <a:schemeClr val="dk1"/>
            </a:solidFill>
            <a:prstDash val="dot"/>
            <a:round/>
            <a:headEnd len="sm" w="sm" type="none"/>
            <a:tailEnd len="sm" w="sm" type="none"/>
          </a:ln>
        </p:spPr>
      </p:cxnSp>
      <p:sp>
        <p:nvSpPr>
          <p:cNvPr id="175" name="Google Shape;175;p23"/>
          <p:cNvSpPr txBox="1"/>
          <p:nvPr/>
        </p:nvSpPr>
        <p:spPr>
          <a:xfrm>
            <a:off x="881063" y="1676400"/>
            <a:ext cx="7729537"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96D1F"/>
              </a:buClr>
              <a:buSzPts val="2550"/>
              <a:buFont typeface="Noto Sans Symbols"/>
              <a:buNone/>
            </a:pPr>
            <a:r>
              <a:rPr lang="en-US" sz="3000">
                <a:solidFill>
                  <a:schemeClr val="dk1"/>
                </a:solidFill>
                <a:latin typeface="Calibri"/>
                <a:ea typeface="Calibri"/>
                <a:cs typeface="Calibri"/>
                <a:sym typeface="Calibri"/>
              </a:rPr>
              <a:t>These terms are sometimes used interchangeably.</a:t>
            </a:r>
            <a:endParaRPr/>
          </a:p>
          <a:p>
            <a:pPr indent="0" lvl="0" marL="0" marR="0" rtl="0" algn="l">
              <a:spcBef>
                <a:spcPts val="600"/>
              </a:spcBef>
              <a:spcAft>
                <a:spcPts val="0"/>
              </a:spcAft>
              <a:buClr>
                <a:srgbClr val="E96D1F"/>
              </a:buClr>
              <a:buSzPts val="2550"/>
              <a:buFont typeface="Noto Sans Symbols"/>
              <a:buNone/>
            </a:pPr>
            <a:r>
              <a:t/>
            </a:r>
            <a:endParaRPr sz="3000">
              <a:solidFill>
                <a:schemeClr val="dk1"/>
              </a:solidFill>
              <a:latin typeface="Calibri"/>
              <a:ea typeface="Calibri"/>
              <a:cs typeface="Calibri"/>
              <a:sym typeface="Calibri"/>
            </a:endParaRPr>
          </a:p>
          <a:p>
            <a:pPr indent="0" lvl="0" marL="0" marR="0" rtl="0" algn="l">
              <a:spcBef>
                <a:spcPts val="600"/>
              </a:spcBef>
              <a:spcAft>
                <a:spcPts val="0"/>
              </a:spcAft>
              <a:buClr>
                <a:srgbClr val="E96D1F"/>
              </a:buClr>
              <a:buSzPts val="2550"/>
              <a:buFont typeface="Noto Sans Symbols"/>
              <a:buNone/>
            </a:pPr>
            <a:r>
              <a:rPr lang="en-US" sz="3000">
                <a:solidFill>
                  <a:schemeClr val="dk1"/>
                </a:solidFill>
                <a:latin typeface="Calibri"/>
                <a:ea typeface="Calibri"/>
                <a:cs typeface="Calibri"/>
                <a:sym typeface="Calibri"/>
              </a:rPr>
              <a:t>Just remember: You need DATA plus a visual representing the data to make a data viz!</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type="title"/>
          </p:nvPr>
        </p:nvSpPr>
        <p:spPr>
          <a:xfrm>
            <a:off x="838200" y="152400"/>
            <a:ext cx="7739062" cy="990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What Google Thinks</a:t>
            </a:r>
            <a:endParaRPr/>
          </a:p>
        </p:txBody>
      </p:sp>
      <p:pic>
        <p:nvPicPr>
          <p:cNvPr id="182" name="Google Shape;182;p24"/>
          <p:cNvPicPr preferRelativeResize="0"/>
          <p:nvPr>
            <p:ph idx="1" type="body"/>
          </p:nvPr>
        </p:nvPicPr>
        <p:blipFill rotWithShape="1">
          <a:blip r:embed="rId3">
            <a:alphaModFix/>
          </a:blip>
          <a:srcRect b="0" l="0" r="0" t="0"/>
          <a:stretch/>
        </p:blipFill>
        <p:spPr>
          <a:xfrm>
            <a:off x="533400" y="973047"/>
            <a:ext cx="4064027" cy="4437152"/>
          </a:xfrm>
          <a:prstGeom prst="rect">
            <a:avLst/>
          </a:prstGeom>
          <a:noFill/>
          <a:ln cap="flat" cmpd="sng" w="9525">
            <a:solidFill>
              <a:schemeClr val="dk1"/>
            </a:solidFill>
            <a:prstDash val="solid"/>
            <a:round/>
            <a:headEnd len="sm" w="sm" type="none"/>
            <a:tailEnd len="sm" w="sm" type="none"/>
          </a:ln>
        </p:spPr>
      </p:pic>
      <p:pic>
        <p:nvPicPr>
          <p:cNvPr id="183" name="Google Shape;183;p24"/>
          <p:cNvPicPr preferRelativeResize="0"/>
          <p:nvPr/>
        </p:nvPicPr>
        <p:blipFill rotWithShape="1">
          <a:blip r:embed="rId4">
            <a:alphaModFix/>
          </a:blip>
          <a:srcRect b="16811" l="0" r="5072" t="0"/>
          <a:stretch/>
        </p:blipFill>
        <p:spPr>
          <a:xfrm>
            <a:off x="4832524" y="973047"/>
            <a:ext cx="4082876" cy="4437153"/>
          </a:xfrm>
          <a:prstGeom prst="rect">
            <a:avLst/>
          </a:prstGeom>
          <a:noFill/>
          <a:ln cap="flat" cmpd="sng" w="9525">
            <a:solidFill>
              <a:schemeClr val="dk1"/>
            </a:solidFill>
            <a:prstDash val="solid"/>
            <a:round/>
            <a:headEnd len="sm" w="sm" type="none"/>
            <a:tailEnd len="sm" w="sm" type="none"/>
          </a:ln>
        </p:spPr>
      </p:pic>
      <p:sp>
        <p:nvSpPr>
          <p:cNvPr id="184" name="Google Shape;184;p24"/>
          <p:cNvSpPr/>
          <p:nvPr/>
        </p:nvSpPr>
        <p:spPr>
          <a:xfrm>
            <a:off x="609600" y="5486400"/>
            <a:ext cx="42672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Graphs, geometric shapes, color coded, number driven</a:t>
            </a:r>
            <a:endParaRPr/>
          </a:p>
        </p:txBody>
      </p:sp>
      <p:sp>
        <p:nvSpPr>
          <p:cNvPr id="185" name="Google Shape;185;p24"/>
          <p:cNvSpPr/>
          <p:nvPr/>
        </p:nvSpPr>
        <p:spPr>
          <a:xfrm>
            <a:off x="5105400" y="5486399"/>
            <a:ext cx="42672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Collection of facts, icons, pictorials, text driven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EAEAEA"/>
      </a:lt1>
      <a:dk2>
        <a:srgbClr val="265E9E"/>
      </a:dk2>
      <a:lt2>
        <a:srgbClr val="EAEAEA"/>
      </a:lt2>
      <a:accent1>
        <a:srgbClr val="FFFFFF"/>
      </a:accent1>
      <a:accent2>
        <a:srgbClr val="DDDDDD"/>
      </a:accent2>
      <a:accent3>
        <a:srgbClr val="F3F3F3"/>
      </a:accent3>
      <a:accent4>
        <a:srgbClr val="000000"/>
      </a:accent4>
      <a:accent5>
        <a:srgbClr val="FFFFFF"/>
      </a:accent5>
      <a:accent6>
        <a:srgbClr val="C8C8C8"/>
      </a:accent6>
      <a:hlink>
        <a:srgbClr val="265E9E"/>
      </a:hlink>
      <a:folHlink>
        <a:srgbClr val="D0512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Override1.xml><?xml version="1.0" encoding="utf-8"?>
<a:themeOverride xmlns:a="http://schemas.openxmlformats.org/drawingml/2006/main" xmlns:r="http://schemas.openxmlformats.org/officeDocument/2006/relationships">
  <a:clrScheme name="Bold Stripes 1">
    <a:dk1>
      <a:srgbClr val="000000"/>
    </a:dk1>
    <a:lt1>
      <a:srgbClr val="EAEAEA"/>
    </a:lt1>
    <a:dk2>
      <a:srgbClr val="265E9E"/>
    </a:dk2>
    <a:lt2>
      <a:srgbClr val="EAEAEA"/>
    </a:lt2>
    <a:accent1>
      <a:srgbClr val="FFFFFF"/>
    </a:accent1>
    <a:accent2>
      <a:srgbClr val="DDDDDD"/>
    </a:accent2>
    <a:accent3>
      <a:srgbClr val="F3F3F3"/>
    </a:accent3>
    <a:accent4>
      <a:srgbClr val="000000"/>
    </a:accent4>
    <a:accent5>
      <a:srgbClr val="FFFFFF"/>
    </a:accent5>
    <a:accent6>
      <a:srgbClr val="C8C8C8"/>
    </a:accent6>
    <a:hlink>
      <a:srgbClr val="265E9E"/>
    </a:hlink>
    <a:folHlink>
      <a:srgbClr val="D05124"/>
    </a:folHlink>
  </a:clrScheme>
</a:themeOverride>
</file>